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330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257" r:id="rId15"/>
    <p:sldId id="320" r:id="rId16"/>
    <p:sldId id="321" r:id="rId17"/>
    <p:sldId id="319" r:id="rId18"/>
    <p:sldId id="258" r:id="rId19"/>
    <p:sldId id="260" r:id="rId20"/>
    <p:sldId id="259" r:id="rId21"/>
    <p:sldId id="279" r:id="rId22"/>
    <p:sldId id="261" r:id="rId23"/>
    <p:sldId id="266" r:id="rId24"/>
    <p:sldId id="343" r:id="rId25"/>
    <p:sldId id="267" r:id="rId26"/>
    <p:sldId id="268" r:id="rId27"/>
    <p:sldId id="302" r:id="rId28"/>
    <p:sldId id="303" r:id="rId29"/>
    <p:sldId id="270" r:id="rId30"/>
    <p:sldId id="300" r:id="rId31"/>
    <p:sldId id="301" r:id="rId32"/>
    <p:sldId id="280" r:id="rId33"/>
    <p:sldId id="304" r:id="rId34"/>
    <p:sldId id="277" r:id="rId35"/>
    <p:sldId id="291" r:id="rId36"/>
    <p:sldId id="305" r:id="rId37"/>
    <p:sldId id="288" r:id="rId38"/>
    <p:sldId id="346" r:id="rId39"/>
    <p:sldId id="295" r:id="rId40"/>
    <p:sldId id="307" r:id="rId41"/>
    <p:sldId id="282" r:id="rId42"/>
    <p:sldId id="264" r:id="rId43"/>
    <p:sldId id="262" r:id="rId44"/>
    <p:sldId id="263" r:id="rId45"/>
    <p:sldId id="265" r:id="rId46"/>
    <p:sldId id="271" r:id="rId47"/>
    <p:sldId id="308" r:id="rId48"/>
    <p:sldId id="272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06" r:id="rId60"/>
    <p:sldId id="324" r:id="rId61"/>
    <p:sldId id="325" r:id="rId62"/>
    <p:sldId id="276" r:id="rId63"/>
    <p:sldId id="327" r:id="rId64"/>
    <p:sldId id="326" r:id="rId65"/>
    <p:sldId id="278" r:id="rId66"/>
    <p:sldId id="328" r:id="rId67"/>
    <p:sldId id="329" r:id="rId68"/>
    <p:sldId id="281" r:id="rId69"/>
    <p:sldId id="344" r:id="rId70"/>
    <p:sldId id="283" r:id="rId71"/>
    <p:sldId id="323" r:id="rId72"/>
    <p:sldId id="285" r:id="rId73"/>
    <p:sldId id="286" r:id="rId74"/>
    <p:sldId id="287" r:id="rId75"/>
    <p:sldId id="347" r:id="rId76"/>
    <p:sldId id="294" r:id="rId77"/>
    <p:sldId id="298" r:id="rId78"/>
    <p:sldId id="345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A4B886-5BDE-FD4C-A4AD-733C9D1A36C4}">
          <p14:sldIdLst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Introduction" id="{100D75FB-602A-9D41-8D6A-1127D8EEF01B}">
          <p14:sldIdLst>
            <p14:sldId id="342"/>
            <p14:sldId id="257"/>
            <p14:sldId id="320"/>
            <p14:sldId id="321"/>
            <p14:sldId id="319"/>
            <p14:sldId id="258"/>
            <p14:sldId id="260"/>
            <p14:sldId id="259"/>
            <p14:sldId id="279"/>
            <p14:sldId id="261"/>
          </p14:sldIdLst>
        </p14:section>
        <p14:section name="Vectors" id="{F670E3D3-66A4-4D41-BD93-C708E9377988}">
          <p14:sldIdLst>
            <p14:sldId id="266"/>
            <p14:sldId id="343"/>
            <p14:sldId id="267"/>
            <p14:sldId id="268"/>
            <p14:sldId id="302"/>
            <p14:sldId id="303"/>
            <p14:sldId id="270"/>
            <p14:sldId id="300"/>
            <p14:sldId id="301"/>
            <p14:sldId id="280"/>
            <p14:sldId id="304"/>
            <p14:sldId id="277"/>
            <p14:sldId id="291"/>
            <p14:sldId id="305"/>
            <p14:sldId id="288"/>
            <p14:sldId id="346"/>
            <p14:sldId id="295"/>
            <p14:sldId id="307"/>
            <p14:sldId id="282"/>
          </p14:sldIdLst>
        </p14:section>
        <p14:section name="Solving Equations" id="{8C408448-3519-4C41-B5C7-34E2225F1E3D}">
          <p14:sldIdLst>
            <p14:sldId id="264"/>
            <p14:sldId id="262"/>
            <p14:sldId id="263"/>
            <p14:sldId id="265"/>
            <p14:sldId id="271"/>
            <p14:sldId id="308"/>
            <p14:sldId id="272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06"/>
            <p14:sldId id="324"/>
            <p14:sldId id="325"/>
            <p14:sldId id="276"/>
            <p14:sldId id="327"/>
            <p14:sldId id="326"/>
          </p14:sldIdLst>
        </p14:section>
        <p14:section name="Square Matrix" id="{37827AE1-43F5-1141-B7A6-519A6783638C}">
          <p14:sldIdLst>
            <p14:sldId id="278"/>
            <p14:sldId id="328"/>
            <p14:sldId id="329"/>
            <p14:sldId id="281"/>
            <p14:sldId id="344"/>
            <p14:sldId id="283"/>
            <p14:sldId id="323"/>
            <p14:sldId id="285"/>
            <p14:sldId id="286"/>
            <p14:sldId id="287"/>
            <p14:sldId id="347"/>
            <p14:sldId id="294"/>
            <p14:sldId id="298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91"/>
    <p:restoredTop sz="94760"/>
  </p:normalViewPr>
  <p:slideViewPr>
    <p:cSldViewPr snapToGrid="0" snapToObjects="1">
      <p:cViewPr>
        <p:scale>
          <a:sx n="90" d="100"/>
          <a:sy n="90" d="100"/>
        </p:scale>
        <p:origin x="-15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C86DD-EC1B-7A4F-B843-74D80E2B5BED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C8487-AAF1-DA41-993E-8D7B7CE61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4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3855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a16be969b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4a16be969b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34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a16be969b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4a16be969b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9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a16be969b_3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4a16be969b_3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081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= [1 1 0]  , v = [ 0 1 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8487-AAF1-DA41-993E-8D7B7CE61E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68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– input, red -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8487-AAF1-DA41-993E-8D7B7CE61E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48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- input, green -&gt; intermediate after R1, red -&gt; final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C8487-AAF1-DA41-993E-8D7B7CE61E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7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650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a16be969b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4a16be969b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62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a16be969b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4a16be969b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692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a16be96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4a16be96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502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16be969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4a16be969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9483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a16be969b_3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4a16be969b_3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535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086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44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5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q"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First Nepal Winter School in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8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6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9D589-7C8C-FB44-9AA9-553B1E4A296B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43.emf"/><Relationship Id="rId7" Type="http://schemas.openxmlformats.org/officeDocument/2006/relationships/image" Target="../media/image49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48.png"/><Relationship Id="rId4" Type="http://schemas.openxmlformats.org/officeDocument/2006/relationships/image" Target="../media/image47.emf"/><Relationship Id="rId9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0.emf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10" Type="http://schemas.openxmlformats.org/officeDocument/2006/relationships/image" Target="../media/image56.emf"/><Relationship Id="rId4" Type="http://schemas.openxmlformats.org/officeDocument/2006/relationships/image" Target="../media/image51.png"/><Relationship Id="rId9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6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81.emf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emf"/><Relationship Id="rId5" Type="http://schemas.openxmlformats.org/officeDocument/2006/relationships/image" Target="../media/image51.png"/><Relationship Id="rId4" Type="http://schemas.openxmlformats.org/officeDocument/2006/relationships/image" Target="../media/image119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emf"/><Relationship Id="rId4" Type="http://schemas.openxmlformats.org/officeDocument/2006/relationships/image" Target="../media/image159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0"/>
              <a:buFont typeface="Calibri"/>
              <a:buNone/>
            </a:pPr>
            <a:r>
              <a:rPr lang="en-US"/>
              <a:t>Artificial Intelligence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5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 dirty="0"/>
              <a:t>Short Introduction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 dirty="0"/>
              <a:t>20 December, 2018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 dirty="0"/>
              <a:t>Ajad Chhatkuli</a:t>
            </a:r>
            <a:r>
              <a:rPr lang="en-US" baseline="30000" dirty="0"/>
              <a:t>1</a:t>
            </a:r>
            <a:r>
              <a:rPr lang="en-US" dirty="0"/>
              <a:t> and </a:t>
            </a:r>
            <a:r>
              <a:rPr lang="en-US" dirty="0" err="1"/>
              <a:t>Bishesh</a:t>
            </a:r>
            <a:r>
              <a:rPr lang="en-US" dirty="0"/>
              <a:t> Khanal</a:t>
            </a:r>
            <a:r>
              <a:rPr lang="en-US" baseline="30000" dirty="0"/>
              <a:t>2</a:t>
            </a:r>
          </a:p>
          <a:p>
            <a:pPr lvl="0">
              <a:buClr>
                <a:srgbClr val="2E75B5"/>
              </a:buClr>
              <a:buSzPts val="2400"/>
            </a:pPr>
            <a:r>
              <a:rPr lang="en-US" baseline="30000" dirty="0"/>
              <a:t>1 ETH Zürich, Switzerland; NAAMII, Nepal</a:t>
            </a:r>
          </a:p>
          <a:p>
            <a:pPr>
              <a:buClr>
                <a:srgbClr val="2E75B5"/>
              </a:buClr>
              <a:buSzPts val="2400"/>
            </a:pPr>
            <a:r>
              <a:rPr lang="en-US" baseline="30000" dirty="0"/>
              <a:t>2 King’s/Imperial College London, UK; NAAMII, Nepal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endParaRPr lang="en-US" baseline="300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endParaRPr baseline="30000" dirty="0"/>
          </a:p>
        </p:txBody>
      </p:sp>
    </p:spTree>
    <p:extLst>
      <p:ext uri="{BB962C8B-B14F-4D97-AF65-F5344CB8AC3E}">
        <p14:creationId xmlns:p14="http://schemas.microsoft.com/office/powerpoint/2010/main" val="212397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Artificial Intelligence for Vision</a:t>
            </a:r>
            <a:endParaRPr/>
          </a:p>
        </p:txBody>
      </p:sp>
      <p:pic>
        <p:nvPicPr>
          <p:cNvPr id="177" name="Google Shape;177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41393"/>
          <a:stretch/>
        </p:blipFill>
        <p:spPr>
          <a:xfrm>
            <a:off x="152400" y="1696675"/>
            <a:ext cx="6422100" cy="36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7675374" y="1757947"/>
            <a:ext cx="2376600" cy="489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Recognition</a:t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8718944" y="3436650"/>
            <a:ext cx="28500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areas and chaos</a:t>
            </a:r>
            <a:endParaRPr/>
          </a:p>
        </p:txBody>
      </p:sp>
      <p:sp>
        <p:nvSpPr>
          <p:cNvPr id="180" name="Google Shape;180;p22"/>
          <p:cNvSpPr txBox="1"/>
          <p:nvPr/>
        </p:nvSpPr>
        <p:spPr>
          <a:xfrm>
            <a:off x="10511195" y="2124835"/>
            <a:ext cx="8628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7315200" y="2671124"/>
            <a:ext cx="3089100" cy="489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 a system of programs</a:t>
            </a:r>
            <a:endParaRPr/>
          </a:p>
        </p:txBody>
      </p:sp>
      <p:sp>
        <p:nvSpPr>
          <p:cNvPr id="182" name="Google Shape;182;p22"/>
          <p:cNvSpPr txBox="1"/>
          <p:nvPr/>
        </p:nvSpPr>
        <p:spPr>
          <a:xfrm>
            <a:off x="6989582" y="4141772"/>
            <a:ext cx="21021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Identification</a:t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6781800" y="5403935"/>
            <a:ext cx="5134275" cy="80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Still an open problem, after &gt; 50 years!!</a:t>
            </a:r>
          </a:p>
        </p:txBody>
      </p:sp>
    </p:spTree>
    <p:extLst>
      <p:ext uri="{BB962C8B-B14F-4D97-AF65-F5344CB8AC3E}">
        <p14:creationId xmlns:p14="http://schemas.microsoft.com/office/powerpoint/2010/main" val="80545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 dirty="0"/>
              <a:t>How do we learn to see ?</a:t>
            </a:r>
            <a:endParaRPr dirty="0"/>
          </a:p>
        </p:txBody>
      </p:sp>
      <p:sp>
        <p:nvSpPr>
          <p:cNvPr id="189" name="Google Shape;189;p23"/>
          <p:cNvSpPr txBox="1"/>
          <p:nvPr/>
        </p:nvSpPr>
        <p:spPr>
          <a:xfrm>
            <a:off x="1521650" y="1686900"/>
            <a:ext cx="8404800" cy="9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We move in order to see and see in order to move- William Gibson</a:t>
            </a:r>
            <a:endParaRPr sz="1800" b="1"/>
          </a:p>
        </p:txBody>
      </p:sp>
      <p:grpSp>
        <p:nvGrpSpPr>
          <p:cNvPr id="190" name="Google Shape;190;p23"/>
          <p:cNvGrpSpPr/>
          <p:nvPr/>
        </p:nvGrpSpPr>
        <p:grpSpPr>
          <a:xfrm>
            <a:off x="879050" y="2364125"/>
            <a:ext cx="2480700" cy="3616900"/>
            <a:chOff x="1641050" y="2364125"/>
            <a:chExt cx="2480700" cy="3616900"/>
          </a:xfrm>
        </p:grpSpPr>
        <p:pic>
          <p:nvPicPr>
            <p:cNvPr id="191" name="Google Shape;19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57450" y="2364125"/>
              <a:ext cx="2247900" cy="316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3"/>
            <p:cNvSpPr txBox="1"/>
            <p:nvPr/>
          </p:nvSpPr>
          <p:spPr>
            <a:xfrm>
              <a:off x="1641050" y="5441025"/>
              <a:ext cx="2480700" cy="54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source: Traveltourtrek Nepal</a:t>
              </a:r>
              <a:endParaRPr/>
            </a:p>
          </p:txBody>
        </p:sp>
      </p:grpSp>
      <p:grpSp>
        <p:nvGrpSpPr>
          <p:cNvPr id="193" name="Google Shape;193;p23"/>
          <p:cNvGrpSpPr/>
          <p:nvPr/>
        </p:nvGrpSpPr>
        <p:grpSpPr>
          <a:xfrm>
            <a:off x="7860300" y="2367375"/>
            <a:ext cx="3213600" cy="3372050"/>
            <a:chOff x="7403100" y="2367375"/>
            <a:chExt cx="3213600" cy="3372050"/>
          </a:xfrm>
        </p:grpSpPr>
        <p:pic>
          <p:nvPicPr>
            <p:cNvPr id="194" name="Google Shape;19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00500" y="2367375"/>
              <a:ext cx="2763950" cy="276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3"/>
            <p:cNvSpPr txBox="1"/>
            <p:nvPr/>
          </p:nvSpPr>
          <p:spPr>
            <a:xfrm>
              <a:off x="7403100" y="5226725"/>
              <a:ext cx="3213600" cy="5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We live in a 3D world</a:t>
              </a:r>
              <a:endParaRPr sz="2400" b="1"/>
            </a:p>
          </p:txBody>
        </p:sp>
      </p:grpSp>
      <p:cxnSp>
        <p:nvCxnSpPr>
          <p:cNvPr id="197" name="Google Shape;197;p23"/>
          <p:cNvCxnSpPr/>
          <p:nvPr/>
        </p:nvCxnSpPr>
        <p:spPr>
          <a:xfrm rot="10800000" flipH="1">
            <a:off x="7220220" y="6296830"/>
            <a:ext cx="9828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3"/>
          <p:cNvSpPr txBox="1"/>
          <p:nvPr/>
        </p:nvSpPr>
        <p:spPr>
          <a:xfrm>
            <a:off x="8478235" y="6017705"/>
            <a:ext cx="24807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C0000"/>
                </a:solidFill>
              </a:rPr>
              <a:t>Linear Algebra</a:t>
            </a:r>
            <a:endParaRPr sz="2400" dirty="0">
              <a:solidFill>
                <a:srgbClr val="CC0000"/>
              </a:solidFill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5550" y="2972100"/>
            <a:ext cx="3150150" cy="20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2EAC26-7113-0649-B414-C3CC26B49B02}"/>
              </a:ext>
            </a:extLst>
          </p:cNvPr>
          <p:cNvSpPr/>
          <p:nvPr/>
        </p:nvSpPr>
        <p:spPr>
          <a:xfrm>
            <a:off x="2242582" y="6113950"/>
            <a:ext cx="47769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Three pillars of AI - data, learning and knowledge</a:t>
            </a:r>
          </a:p>
          <a:p>
            <a:pPr lvl="0"/>
            <a:r>
              <a:rPr lang="en-US" sz="1400" dirty="0"/>
              <a:t>-Fei Fei Li</a:t>
            </a:r>
          </a:p>
        </p:txBody>
      </p:sp>
    </p:spTree>
    <p:extLst>
      <p:ext uri="{BB962C8B-B14F-4D97-AF65-F5344CB8AC3E}">
        <p14:creationId xmlns:p14="http://schemas.microsoft.com/office/powerpoint/2010/main" val="374459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 dirty="0"/>
              <a:t>Camera images are 2D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7E206-BD81-544F-B266-00F898B9E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40" y="1722120"/>
            <a:ext cx="6446520" cy="36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83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3D Modeling from 2D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Automatically compute 3D model from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F7BB4-A6B0-3042-A494-AD0C2623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83" y="2841762"/>
            <a:ext cx="3225588" cy="2419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720D47-EEF5-7B4D-BDC1-B588237E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154" y="2884971"/>
            <a:ext cx="3401339" cy="2269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41AA8-F953-C643-8634-B6EDA83A7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020" y="3342735"/>
            <a:ext cx="3594070" cy="23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9"/>
    </mc:Choice>
    <mc:Fallback xmlns="">
      <p:transition spd="slow" advTm="583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A68B43-1CE4-3746-A46D-E87A58AD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52844">
            <a:off x="652463" y="2243931"/>
            <a:ext cx="4718346" cy="394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3D Modeling from 2D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Automatically compute 3D model from images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139B25-A5C8-0646-A262-87521956B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47" y="2243931"/>
            <a:ext cx="4208871" cy="3514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3F9C9-32C5-6E45-A6BD-F833D079B249}"/>
              </a:ext>
            </a:extLst>
          </p:cNvPr>
          <p:cNvSpPr txBox="1"/>
          <p:nvPr/>
        </p:nvSpPr>
        <p:spPr>
          <a:xfrm>
            <a:off x="2486019" y="6176963"/>
            <a:ext cx="812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Model of a part of Zurich modeled from images – source </a:t>
            </a:r>
            <a:r>
              <a:rPr lang="en-US" dirty="0" err="1"/>
              <a:t>VarCity</a:t>
            </a:r>
            <a:r>
              <a:rPr lang="en-US" dirty="0"/>
              <a:t>, CVL –ETH Zurich</a:t>
            </a:r>
          </a:p>
        </p:txBody>
      </p:sp>
    </p:spTree>
    <p:extLst>
      <p:ext uri="{BB962C8B-B14F-4D97-AF65-F5344CB8AC3E}">
        <p14:creationId xmlns:p14="http://schemas.microsoft.com/office/powerpoint/2010/main" val="12011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9"/>
    </mc:Choice>
    <mc:Fallback xmlns="">
      <p:transition spd="slow" advTm="583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 of 3D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Mixed Reality and Virtual Reality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A4FBF-4C2D-514E-9906-847226E4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36" y="2411413"/>
            <a:ext cx="2925365" cy="3900487"/>
          </a:xfrm>
          <a:prstGeom prst="rect">
            <a:avLst/>
          </a:prstGeom>
        </p:spPr>
      </p:pic>
      <p:pic>
        <p:nvPicPr>
          <p:cNvPr id="7" name="13.03.uterusAugmentation">
            <a:hlinkClick r:id="" action="ppaction://media"/>
            <a:extLst>
              <a:ext uri="{FF2B5EF4-FFF2-40B4-BE49-F238E27FC236}">
                <a16:creationId xmlns:a16="http://schemas.microsoft.com/office/drawing/2014/main" id="{B0C0336C-9EAB-0840-A838-343D9B6E00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636" end="0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31079" y="2445398"/>
            <a:ext cx="6873177" cy="38665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4C4EE-5FDB-BD40-8068-ABC5F190CE3C}"/>
              </a:ext>
            </a:extLst>
          </p:cNvPr>
          <p:cNvSpPr txBox="1"/>
          <p:nvPr/>
        </p:nvSpPr>
        <p:spPr>
          <a:xfrm>
            <a:off x="4831079" y="6311900"/>
            <a:ext cx="16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ENCoV</a:t>
            </a:r>
            <a:r>
              <a:rPr lang="en-US" dirty="0"/>
              <a:t> - France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DC95C1-F3C0-1943-94FD-01118CA1E642}"/>
              </a:ext>
            </a:extLst>
          </p:cNvPr>
          <p:cNvSpPr txBox="1"/>
          <p:nvPr/>
        </p:nvSpPr>
        <p:spPr>
          <a:xfrm>
            <a:off x="1057036" y="631190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MagicLeap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27461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0"/>
    </mc:Choice>
    <mc:Fallback xmlns="">
      <p:transition spd="slow" advTm="2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Linear algebra and multi-view geometry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3F9C9-32C5-6E45-A6BD-F833D079B249}"/>
              </a:ext>
            </a:extLst>
          </p:cNvPr>
          <p:cNvSpPr txBox="1"/>
          <p:nvPr/>
        </p:nvSpPr>
        <p:spPr>
          <a:xfrm>
            <a:off x="2043103" y="6176963"/>
            <a:ext cx="818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Intermediate state of 3D modeling from images of a part of Rome – source: COLMAP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3651D-456E-784F-9FAE-1F82666A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15" y="2513205"/>
            <a:ext cx="9858375" cy="296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9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"/>
    </mc:Choice>
    <mc:Fallback xmlns="">
      <p:transition spd="slow" advTm="42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Algebra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Solve linear equations!</a:t>
            </a:r>
          </a:p>
          <a:p>
            <a:pPr lvl="1"/>
            <a:r>
              <a:rPr lang="en-US" dirty="0"/>
              <a:t>Efficiency, shortcuts, etc.</a:t>
            </a:r>
          </a:p>
          <a:p>
            <a:pPr lvl="1"/>
            <a:endParaRPr lang="en-US" dirty="0"/>
          </a:p>
          <a:p>
            <a:r>
              <a:rPr lang="en-US" dirty="0"/>
              <a:t> Analyze linear functions</a:t>
            </a:r>
          </a:p>
          <a:p>
            <a:pPr lvl="1"/>
            <a:r>
              <a:rPr lang="en-US" dirty="0"/>
              <a:t>Properties, zeros, etc.</a:t>
            </a:r>
          </a:p>
          <a:p>
            <a:endParaRPr lang="en-US" dirty="0"/>
          </a:p>
          <a:p>
            <a:r>
              <a:rPr lang="en-US" dirty="0"/>
              <a:t> Vector space properties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46993-4190-6F49-AF15-FFECF31C1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33" y="3348841"/>
            <a:ext cx="4637032" cy="25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9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Linear algebra</a:t>
            </a:r>
          </a:p>
          <a:p>
            <a:endParaRPr lang="en-US" dirty="0"/>
          </a:p>
          <a:p>
            <a:pPr lvl="1"/>
            <a:r>
              <a:rPr lang="en-US" dirty="0"/>
              <a:t>~2000 BCE </a:t>
            </a:r>
            <a:r>
              <a:rPr lang="mr-IN" dirty="0"/>
              <a:t>–</a:t>
            </a:r>
            <a:r>
              <a:rPr lang="en-US" dirty="0"/>
              <a:t> Babylon : linear equations of 2X2 systems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~200 BC </a:t>
            </a:r>
            <a:r>
              <a:rPr lang="mr-IN" dirty="0"/>
              <a:t>–</a:t>
            </a:r>
            <a:r>
              <a:rPr lang="en-US" dirty="0"/>
              <a:t> China : “Nine Chapters of the Mathematical Art” 3X3 systems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Generalized after the 17</a:t>
            </a:r>
            <a:r>
              <a:rPr lang="en-US" baseline="30000" dirty="0"/>
              <a:t>th</a:t>
            </a:r>
            <a:r>
              <a:rPr lang="en-US" dirty="0"/>
              <a:t> century: works of Cramer, Leibnitz, Gauss.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Matrix notation: Sylvester (1848), Cayley (1855). Determinants and Transformations.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10325" y="6400800"/>
            <a:ext cx="276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[Christensen, 2012]</a:t>
            </a:r>
          </a:p>
        </p:txBody>
      </p:sp>
    </p:spTree>
    <p:extLst>
      <p:ext uri="{BB962C8B-B14F-4D97-AF65-F5344CB8AC3E}">
        <p14:creationId xmlns:p14="http://schemas.microsoft.com/office/powerpoint/2010/main" val="125276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"/>
    </mc:Choice>
    <mc:Fallback xmlns="">
      <p:transition spd="slow" advTm="32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Original idea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[Sylvester 1848] to solve linear systems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=6×9 −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×5=64.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Matrix: Latin word for womb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212906-3FD6-0344-973D-0BF4A76331B6}"/>
                  </a:ext>
                </a:extLst>
              </p:cNvPr>
              <p:cNvSpPr txBox="1"/>
              <p:nvPr/>
            </p:nvSpPr>
            <p:spPr>
              <a:xfrm>
                <a:off x="4768553" y="3391120"/>
                <a:ext cx="2654894" cy="923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b="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0212906-3FD6-0344-973D-0BF4A7633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553" y="3391120"/>
                <a:ext cx="2654894" cy="923779"/>
              </a:xfrm>
              <a:prstGeom prst="rect">
                <a:avLst/>
              </a:prstGeom>
              <a:blipFill>
                <a:blip r:embed="rId5"/>
                <a:stretch>
                  <a:fillRect l="-5213" t="-1351" r="-9479" b="-14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0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5"/>
    </mc:Choice>
    <mc:Fallback xmlns="">
      <p:transition spd="slow" advTm="660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Human Intelligence</a:t>
            </a:r>
            <a:endParaRPr/>
          </a:p>
        </p:txBody>
      </p:sp>
      <p:grpSp>
        <p:nvGrpSpPr>
          <p:cNvPr id="91" name="Google Shape;91;p14"/>
          <p:cNvGrpSpPr/>
          <p:nvPr/>
        </p:nvGrpSpPr>
        <p:grpSpPr>
          <a:xfrm>
            <a:off x="573700" y="1237925"/>
            <a:ext cx="7782600" cy="5328375"/>
            <a:chOff x="573700" y="1466525"/>
            <a:chExt cx="7782600" cy="5328375"/>
          </a:xfrm>
        </p:grpSpPr>
        <p:pic>
          <p:nvPicPr>
            <p:cNvPr id="92" name="Google Shape;9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2725" y="2762675"/>
              <a:ext cx="3702000" cy="285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4"/>
            <p:cNvSpPr/>
            <p:nvPr/>
          </p:nvSpPr>
          <p:spPr>
            <a:xfrm>
              <a:off x="6098000" y="4467225"/>
              <a:ext cx="16518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Hearing</a:t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418625" y="5716500"/>
              <a:ext cx="18027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Smell/ Taste</a:t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802300" y="3067475"/>
              <a:ext cx="13992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Vision</a:t>
              </a:r>
              <a:endParaRPr sz="2000"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956850" y="2991275"/>
              <a:ext cx="20865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Language</a:t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777225" y="5729600"/>
              <a:ext cx="12549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Touch</a:t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573700" y="1583225"/>
              <a:ext cx="20865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Thinking</a:t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98675" y="4435700"/>
              <a:ext cx="16518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Balance</a:t>
              </a:r>
              <a:endParaRPr sz="2000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943225" y="1466525"/>
              <a:ext cx="2772300" cy="125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Consciousness</a:t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5822800" y="1486775"/>
              <a:ext cx="25335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Imagination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8293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in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Example:</a:t>
                </a:r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+3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=4.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=0.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				       </a:t>
                </a:r>
              </a:p>
              <a:p>
                <a:r>
                  <a:rPr lang="en-US" dirty="0"/>
                  <a:t> Matrix representation of Equation: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487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Powerful way of Representation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Ordered arrays of Numbers </a:t>
            </a:r>
          </a:p>
          <a:p>
            <a:pPr lvl="2"/>
            <a:r>
              <a:rPr lang="en-US" dirty="0"/>
              <a:t>Data/Information such as Images, Videos, Sounds, etc.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AB5EF-E673-EA42-B755-855510324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8" y="3509321"/>
            <a:ext cx="4053017" cy="2279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32255-2DA6-4B48-BE7F-F5F9F2C12274}"/>
              </a:ext>
            </a:extLst>
          </p:cNvPr>
          <p:cNvSpPr txBox="1"/>
          <p:nvPr/>
        </p:nvSpPr>
        <p:spPr>
          <a:xfrm>
            <a:off x="4276320" y="6050969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represent so many things!!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6E9EE-4EBC-7A43-AE35-7FC8AA7B2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78" y="3460015"/>
            <a:ext cx="5113122" cy="2329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F846DC-E2CD-6D40-84A2-9778F009E3B6}"/>
              </a:ext>
            </a:extLst>
          </p:cNvPr>
          <p:cNvSpPr/>
          <p:nvPr/>
        </p:nvSpPr>
        <p:spPr>
          <a:xfrm>
            <a:off x="1828798" y="3509322"/>
            <a:ext cx="345991" cy="39541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7D1E5F-35C3-3B4E-B0F6-FA4072E5B5EE}"/>
              </a:ext>
            </a:extLst>
          </p:cNvPr>
          <p:cNvCxnSpPr/>
          <p:nvPr/>
        </p:nvCxnSpPr>
        <p:spPr>
          <a:xfrm>
            <a:off x="2174789" y="3731741"/>
            <a:ext cx="3978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200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E6FF-AC34-0943-86B9-A4623D8A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in Mathematics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B710EA-F720-FA47-A979-80ACF9BA95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 Linear Functions</a:t>
                </a:r>
              </a:p>
              <a:p>
                <a:pPr lvl="2"/>
                <a:r>
                  <a:rPr lang="en-US" dirty="0"/>
                  <a:t>2D/3D Transformations, Equations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	     		❌ Not a linear function	         </a:t>
                </a:r>
              </a:p>
              <a:p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𝑓𝑦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	✅ Linear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B710EA-F720-FA47-A979-80ACF9BA95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6561B05-81F7-724D-8117-0C08F8133662}"/>
              </a:ext>
            </a:extLst>
          </p:cNvPr>
          <p:cNvSpPr txBox="1"/>
          <p:nvPr/>
        </p:nvSpPr>
        <p:spPr>
          <a:xfrm>
            <a:off x="4012144" y="5807631"/>
            <a:ext cx="438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Matrix represents linear functions of vector!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5A9394-E73D-5042-9804-8FBDE8D82F40}"/>
              </a:ext>
            </a:extLst>
          </p:cNvPr>
          <p:cNvCxnSpPr/>
          <p:nvPr/>
        </p:nvCxnSpPr>
        <p:spPr>
          <a:xfrm>
            <a:off x="5523470" y="5436974"/>
            <a:ext cx="0" cy="36576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314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ED45-DF1B-0B40-8A92-ACDB75F9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 - 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4923E-3ADA-B649-AF4B-C373B8E7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Column vectors and transpose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A5520-54DA-1B41-9EA8-3A2DA40D347F}"/>
              </a:ext>
            </a:extLst>
          </p:cNvPr>
          <p:cNvSpPr txBox="1"/>
          <p:nvPr/>
        </p:nvSpPr>
        <p:spPr>
          <a:xfrm>
            <a:off x="1184031" y="5937738"/>
            <a:ext cx="457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Vectors have components, order matters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E6B156-90CD-8D40-8DE9-CB73D2C0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42" y="2389608"/>
            <a:ext cx="185420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810E1-81E3-1F40-B1FB-0F971F300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762" y="3178595"/>
            <a:ext cx="48133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4FA250-3461-CE46-A664-2DFC9ACBB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685" y="4345408"/>
            <a:ext cx="14224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475306-5CF1-EE4F-9475-A9486D435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66" y="3362745"/>
            <a:ext cx="368300" cy="21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5D46AF-CF1E-DD4C-8714-B08D358F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2183" y="5279393"/>
            <a:ext cx="1143000" cy="30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E066B4-0F63-FD4A-A459-C07CA5BE70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9050" y="5235248"/>
            <a:ext cx="3213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07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ED45-DF1B-0B40-8A92-ACDB75F9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and 3D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4923E-3ADA-B649-AF4B-C373B8E78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552E60-3ED4-0843-9CD6-DF8C8FB6C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10" y="2712720"/>
            <a:ext cx="46101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A46149-4EB9-6B42-A32A-2DB3072F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30" y="4514215"/>
            <a:ext cx="5270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2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25B5-CAAF-4E45-BFCE-A49D1150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vectors: Linear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4B94A-7BBF-2648-8209-A913DDFA3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Addition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Scalar multiplication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Linear combination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7DC53-AA5E-6346-8528-0D59F221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477" y="2275742"/>
            <a:ext cx="9144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EE3016-7B14-9D44-8760-E8C3DF1D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17" y="3697171"/>
            <a:ext cx="431800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9D7C2-278C-0149-876F-CEDB57F38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477" y="5246857"/>
            <a:ext cx="12827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0DA1C-49BD-404A-BCAC-8DC7B154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15" y="3607595"/>
            <a:ext cx="5820486" cy="2014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D234E-F813-334E-B764-B7D567E8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761E7-3AA3-5A49-BE70-CF629FAE1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Some special combinations: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Sum of vectors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Difference of vectors: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Zero combination: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Scaled vector: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B085C-1ADB-064F-AAB7-3E2A441E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77" y="2814027"/>
            <a:ext cx="1282700" cy="29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E87D0-F569-4E4A-932F-9FC36C237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392" y="3607594"/>
            <a:ext cx="18669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63DC8F-97B4-6548-9F32-53C586D99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92" y="4403603"/>
            <a:ext cx="1308100" cy="29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70509C-DFC1-924E-A9D6-144A800235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223" y="5245833"/>
            <a:ext cx="431800" cy="19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FFEFA-1B91-7247-B702-9B61C86584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761" y="5962681"/>
            <a:ext cx="3124200" cy="3048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F1651904-2910-CC45-AF9D-9C40DA07BE0F}"/>
              </a:ext>
            </a:extLst>
          </p:cNvPr>
          <p:cNvSpPr/>
          <p:nvPr/>
        </p:nvSpPr>
        <p:spPr>
          <a:xfrm>
            <a:off x="5662246" y="5962681"/>
            <a:ext cx="445477" cy="214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04B7E-6BA8-DF41-83E3-372CF27F7F13}"/>
              </a:ext>
            </a:extLst>
          </p:cNvPr>
          <p:cNvSpPr txBox="1"/>
          <p:nvPr/>
        </p:nvSpPr>
        <p:spPr>
          <a:xfrm>
            <a:off x="6643076" y="5898149"/>
            <a:ext cx="3310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combine “enough” vectors,</a:t>
            </a:r>
          </a:p>
          <a:p>
            <a:r>
              <a:rPr lang="en-US" dirty="0"/>
              <a:t>you can represent any vector</a:t>
            </a:r>
          </a:p>
        </p:txBody>
      </p:sp>
    </p:spTree>
    <p:extLst>
      <p:ext uri="{BB962C8B-B14F-4D97-AF65-F5344CB8AC3E}">
        <p14:creationId xmlns:p14="http://schemas.microsoft.com/office/powerpoint/2010/main" val="2270469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C76-0814-6149-85A0-30217F71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Combinations fill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90FB-F06B-8941-A691-F696DC84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Different number of vectors fill different spaces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285F65-83F7-1D4C-99B8-7FF01316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99" y="3874238"/>
            <a:ext cx="4318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E3DA99-F8BA-DE4D-A273-0661A912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9" y="4648998"/>
            <a:ext cx="12827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6A6080-EC5E-0A4E-95BA-67C23961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9" y="5538058"/>
            <a:ext cx="22352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6E6E8B-DD5E-5244-8DA7-85AD2CE64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349" y="2741982"/>
            <a:ext cx="1371600" cy="25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687D07-5BA5-D443-9B34-F597A93F6405}"/>
              </a:ext>
            </a:extLst>
          </p:cNvPr>
          <p:cNvSpPr txBox="1"/>
          <p:nvPr/>
        </p:nvSpPr>
        <p:spPr>
          <a:xfrm>
            <a:off x="2933947" y="2571556"/>
            <a:ext cx="398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3-vectors, i.e., members of</a:t>
            </a:r>
            <a:r>
              <a:rPr lang="en-US" sz="28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08E31B-8EFC-1146-8DA8-A8A616B72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150" y="2640382"/>
            <a:ext cx="419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C76-0814-6149-85A0-30217F71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Combinations fill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90FB-F06B-8941-A691-F696DC84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Different number of vectors fill different spaces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285F65-83F7-1D4C-99B8-7FF01316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99" y="3874238"/>
            <a:ext cx="4318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E3DA99-F8BA-DE4D-A273-0661A912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99" y="4648998"/>
            <a:ext cx="12827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6A6080-EC5E-0A4E-95BA-67C239617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99" y="5538058"/>
            <a:ext cx="22352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6E6E8B-DD5E-5244-8DA7-85AD2CE64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349" y="2741982"/>
            <a:ext cx="1371600" cy="25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687D07-5BA5-D443-9B34-F597A93F6405}"/>
              </a:ext>
            </a:extLst>
          </p:cNvPr>
          <p:cNvSpPr txBox="1"/>
          <p:nvPr/>
        </p:nvSpPr>
        <p:spPr>
          <a:xfrm>
            <a:off x="2933947" y="2571556"/>
            <a:ext cx="398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3-vectors, i.e., members of</a:t>
            </a:r>
            <a:r>
              <a:rPr lang="en-US" sz="28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08E31B-8EFC-1146-8DA8-A8A616B72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150" y="2640382"/>
            <a:ext cx="419100" cy="355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BB8DC-067F-6748-8CCC-2D7EF8BF2DE5}"/>
              </a:ext>
            </a:extLst>
          </p:cNvPr>
          <p:cNvSpPr txBox="1"/>
          <p:nvPr/>
        </p:nvSpPr>
        <p:spPr>
          <a:xfrm>
            <a:off x="2087198" y="3738655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fill a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3D90E-F5EA-F047-9417-B688A3702DAF}"/>
              </a:ext>
            </a:extLst>
          </p:cNvPr>
          <p:cNvSpPr txBox="1"/>
          <p:nvPr/>
        </p:nvSpPr>
        <p:spPr>
          <a:xfrm>
            <a:off x="2703713" y="4570565"/>
            <a:ext cx="147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fill a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E4573-6496-974E-8E41-DDD87B76615F}"/>
              </a:ext>
            </a:extLst>
          </p:cNvPr>
          <p:cNvSpPr txBox="1"/>
          <p:nvPr/>
        </p:nvSpPr>
        <p:spPr>
          <a:xfrm>
            <a:off x="3691518" y="5459625"/>
            <a:ext cx="2653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fill the whole set of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C03ACD-DC2F-2445-BA4B-D30064A91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9552" y="5487258"/>
            <a:ext cx="419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1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C76-0814-6149-85A0-30217F71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Combinations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90FB-F06B-8941-A691-F696DC84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Combinations to represent any 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BC9A6-C444-D045-AA21-70D4CB1B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6" y="2629694"/>
            <a:ext cx="13081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074FB-75B1-8A4C-B0EC-793E2897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339" y="2629694"/>
            <a:ext cx="13208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605E7-6F25-6F42-8822-02521D43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06955"/>
            <a:ext cx="4621741" cy="3466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3E9FFF-EAA6-6644-993A-96D3F71A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289" y="2522416"/>
            <a:ext cx="495300" cy="40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880D94-5255-6F43-AC5B-4C8F28429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064" y="5081954"/>
            <a:ext cx="2019300" cy="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9F74B-6A00-764B-853F-BA76FD420623}"/>
              </a:ext>
            </a:extLst>
          </p:cNvPr>
          <p:cNvSpPr txBox="1"/>
          <p:nvPr/>
        </p:nvSpPr>
        <p:spPr>
          <a:xfrm>
            <a:off x="637601" y="5034695"/>
            <a:ext cx="2588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combinations of</a:t>
            </a:r>
          </a:p>
        </p:txBody>
      </p:sp>
    </p:spTree>
    <p:extLst>
      <p:ext uri="{BB962C8B-B14F-4D97-AF65-F5344CB8AC3E}">
        <p14:creationId xmlns:p14="http://schemas.microsoft.com/office/powerpoint/2010/main" val="175972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Human Intelligence</a:t>
            </a: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8356300" y="2948250"/>
            <a:ext cx="38358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 sz="2400"/>
              <a:t>Emulating this -&gt; Artificial General Intelligence </a:t>
            </a:r>
            <a:endParaRPr sz="2400"/>
          </a:p>
        </p:txBody>
      </p:sp>
      <p:grpSp>
        <p:nvGrpSpPr>
          <p:cNvPr id="108" name="Google Shape;108;p15"/>
          <p:cNvGrpSpPr/>
          <p:nvPr/>
        </p:nvGrpSpPr>
        <p:grpSpPr>
          <a:xfrm>
            <a:off x="573700" y="1237925"/>
            <a:ext cx="7782600" cy="5328375"/>
            <a:chOff x="573700" y="1466525"/>
            <a:chExt cx="7782600" cy="5328375"/>
          </a:xfrm>
        </p:grpSpPr>
        <p:pic>
          <p:nvPicPr>
            <p:cNvPr id="109" name="Google Shape;10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2725" y="2762675"/>
              <a:ext cx="3702000" cy="285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15"/>
            <p:cNvSpPr/>
            <p:nvPr/>
          </p:nvSpPr>
          <p:spPr>
            <a:xfrm>
              <a:off x="6098000" y="4467225"/>
              <a:ext cx="16518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Hearing</a:t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4418625" y="5716500"/>
              <a:ext cx="18027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Smell/ Taste</a:t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802300" y="3067475"/>
              <a:ext cx="13992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Vision</a:t>
              </a:r>
              <a:endParaRPr sz="2000"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956850" y="2991275"/>
              <a:ext cx="20865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Language</a:t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777225" y="5729600"/>
              <a:ext cx="12549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Touch</a:t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73700" y="1583225"/>
              <a:ext cx="20865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Thinking</a:t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98675" y="4435700"/>
              <a:ext cx="16518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Balance</a:t>
              </a:r>
              <a:endParaRPr sz="2000"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943225" y="1466525"/>
              <a:ext cx="2772300" cy="1258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</a:rPr>
                <a:t>Consciousness</a:t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822800" y="1486775"/>
              <a:ext cx="2533500" cy="1065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</a:rPr>
                <a:t>Imagination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7059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8A26CF-41EB-5C47-AF31-6B108F0A5A21}"/>
              </a:ext>
            </a:extLst>
          </p:cNvPr>
          <p:cNvSpPr/>
          <p:nvPr/>
        </p:nvSpPr>
        <p:spPr>
          <a:xfrm>
            <a:off x="1685925" y="5801263"/>
            <a:ext cx="2795252" cy="382183"/>
          </a:xfrm>
          <a:prstGeom prst="rect">
            <a:avLst/>
          </a:prstGeom>
          <a:solidFill>
            <a:srgbClr val="00B0F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AEC76-0814-6149-85A0-30217F71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Combinations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90FB-F06B-8941-A691-F696DC84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Example: Find the coefficients.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BC9A6-C444-D045-AA21-70D4CB1B2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6" y="2629694"/>
            <a:ext cx="13081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074FB-75B1-8A4C-B0EC-793E28971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339" y="2629694"/>
            <a:ext cx="132080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0B8CB-872E-B241-A339-F14D7A80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335" y="2629694"/>
            <a:ext cx="1409700" cy="13716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4F0F3184-FC8F-6046-9072-53102C750CE9}"/>
              </a:ext>
            </a:extLst>
          </p:cNvPr>
          <p:cNvSpPr/>
          <p:nvPr/>
        </p:nvSpPr>
        <p:spPr>
          <a:xfrm>
            <a:off x="4032739" y="4454769"/>
            <a:ext cx="422030" cy="562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5FAD49-18C4-064B-BEDE-F1F169A5A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908" y="2629694"/>
            <a:ext cx="3094892" cy="23211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E50A3A-4F8D-8B4E-AB6B-874781B45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890" y="5166152"/>
            <a:ext cx="22352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1559B2-5FEB-C647-B5CF-52097D39B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2804" y="2702597"/>
            <a:ext cx="302433" cy="5443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A9AED0-BAE4-2B49-9BB3-A25EDB40FA67}"/>
              </a:ext>
            </a:extLst>
          </p:cNvPr>
          <p:cNvSpPr txBox="1"/>
          <p:nvPr/>
        </p:nvSpPr>
        <p:spPr>
          <a:xfrm>
            <a:off x="3321264" y="5858372"/>
            <a:ext cx="845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spans</a:t>
            </a:r>
            <a:r>
              <a:rPr lang="en-US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D259E3-57C9-644E-9882-507BB4FEE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3848" y="5845521"/>
            <a:ext cx="346110" cy="2936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391048-2B09-004B-A79E-21AFB741A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4609" y="5926205"/>
            <a:ext cx="1371600" cy="254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EC3CC9F-4F5D-E143-8C55-03AEC5780EC9}"/>
              </a:ext>
            </a:extLst>
          </p:cNvPr>
          <p:cNvSpPr txBox="1"/>
          <p:nvPr/>
        </p:nvSpPr>
        <p:spPr>
          <a:xfrm>
            <a:off x="577680" y="5116295"/>
            <a:ext cx="2588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combinations of</a:t>
            </a:r>
          </a:p>
        </p:txBody>
      </p:sp>
    </p:spTree>
    <p:extLst>
      <p:ext uri="{BB962C8B-B14F-4D97-AF65-F5344CB8AC3E}">
        <p14:creationId xmlns:p14="http://schemas.microsoft.com/office/powerpoint/2010/main" val="1404916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AEC76-0814-6149-85A0-30217F71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Linear Combinations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90FB-F06B-8941-A691-F696DC84B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Example:</a:t>
            </a:r>
          </a:p>
          <a:p>
            <a:pPr marL="0" indent="0">
              <a:buNone/>
            </a:pPr>
            <a:r>
              <a:rPr lang="en-US" dirty="0"/>
              <a:t>How do you fill the following plane: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F0F3184-FC8F-6046-9072-53102C750CE9}"/>
              </a:ext>
            </a:extLst>
          </p:cNvPr>
          <p:cNvSpPr/>
          <p:nvPr/>
        </p:nvSpPr>
        <p:spPr>
          <a:xfrm>
            <a:off x="2956195" y="5111947"/>
            <a:ext cx="422030" cy="562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9AED0-BAE4-2B49-9BB3-A25EDB40FA67}"/>
              </a:ext>
            </a:extLst>
          </p:cNvPr>
          <p:cNvSpPr txBox="1"/>
          <p:nvPr/>
        </p:nvSpPr>
        <p:spPr>
          <a:xfrm>
            <a:off x="3321264" y="585837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A26CF-41EB-5C47-AF31-6B108F0A5A21}"/>
              </a:ext>
            </a:extLst>
          </p:cNvPr>
          <p:cNvSpPr/>
          <p:nvPr/>
        </p:nvSpPr>
        <p:spPr>
          <a:xfrm>
            <a:off x="2114550" y="5807465"/>
            <a:ext cx="4914900" cy="432783"/>
          </a:xfrm>
          <a:prstGeom prst="rect">
            <a:avLst/>
          </a:prstGeom>
          <a:solidFill>
            <a:srgbClr val="00B0F0">
              <a:alpha val="1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9EDDE-B269-4F40-899F-82DB0451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25" y="4619283"/>
            <a:ext cx="1905000" cy="35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59534B-DA70-4747-BEF1-D4C9C69F0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039" y="1677664"/>
            <a:ext cx="4155548" cy="3116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FEB0E9-04D4-8C47-A675-103CB61BE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113" y="5929306"/>
            <a:ext cx="762000" cy="2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A6CC7E-37ED-2749-9E6D-65B3C8F18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813" y="2980870"/>
            <a:ext cx="2768600" cy="317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951D9B-66C7-3348-8180-712409365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629" y="5858372"/>
            <a:ext cx="27686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565FDC-E7BC-F440-863E-43649118D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813" y="3767588"/>
            <a:ext cx="2019300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AE8FC1-5CE8-0040-838E-91ABEC5B0E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5925" y="3234188"/>
            <a:ext cx="15113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DE028-1193-EA43-A379-B21DB8F14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345" y="5164524"/>
            <a:ext cx="13081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E98FF6-0EC0-F549-9E95-C8072A34A7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7340" y="5164524"/>
            <a:ext cx="132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Vectors and Linear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Vectors are linearly independent if,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Only for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23396-2B9C-AC42-A33F-083ED3E1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3" y="2755900"/>
            <a:ext cx="6134100" cy="31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4E50C-8277-DC4A-9408-52F81875B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63" y="4466431"/>
            <a:ext cx="46736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92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Vectors and Linear 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Vectors are linearly </a:t>
            </a:r>
            <a:r>
              <a:rPr lang="en-US" dirty="0">
                <a:solidFill>
                  <a:srgbClr val="FF0000"/>
                </a:solidFill>
              </a:rPr>
              <a:t>dependent</a:t>
            </a:r>
            <a:r>
              <a:rPr lang="en-US" dirty="0"/>
              <a:t> if,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Any of the vector is a linear combination of the others.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e.g.,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at least some non-zero coefficients.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C4250-1541-8346-B58F-30E82D3D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783" y="3757454"/>
            <a:ext cx="5664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46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9D29-A660-1549-8AD0-1E2E7811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FC478-6EAF-464F-BE5C-D548C2E0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“Vector spaces are closed under linear combinations”</a:t>
            </a:r>
          </a:p>
          <a:p>
            <a:endParaRPr lang="en-US" dirty="0"/>
          </a:p>
          <a:p>
            <a:pPr lvl="1"/>
            <a:r>
              <a:rPr lang="en-US" dirty="0"/>
              <a:t>Special sets of vectors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Linear combinations of vector space elements are always in the same space</a:t>
            </a:r>
          </a:p>
        </p:txBody>
      </p:sp>
    </p:spTree>
    <p:extLst>
      <p:ext uri="{BB962C8B-B14F-4D97-AF65-F5344CB8AC3E}">
        <p14:creationId xmlns:p14="http://schemas.microsoft.com/office/powerpoint/2010/main" val="262630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9D29-A660-1549-8AD0-1E2E7811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Properties of Vector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FC478-6EAF-464F-BE5C-D548C2E0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all values of the coefficients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the 0 vector always in a vector space?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3C9D3-3D06-A14C-8FF9-43F7391D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363" y="3024976"/>
            <a:ext cx="20193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C09F0-EA32-3E4D-BDB3-65E472937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63" y="1880396"/>
            <a:ext cx="2463800" cy="34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789AA6-011B-3A47-BA05-1FFADB5EE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563" y="4429125"/>
            <a:ext cx="647700" cy="342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6765CF-CFEC-6A43-B823-F8CBC8703129}"/>
              </a:ext>
            </a:extLst>
          </p:cNvPr>
          <p:cNvSpPr txBox="1"/>
          <p:nvPr/>
        </p:nvSpPr>
        <p:spPr>
          <a:xfrm>
            <a:off x="6993466" y="5367866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3270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9D29-A660-1549-8AD0-1E2E7811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 of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FC478-6EAF-464F-BE5C-D548C2E0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Vector norm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 Unit vector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02C45-ED77-6D47-B93D-B549A99B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8" y="2297509"/>
            <a:ext cx="44196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07B275-FF77-1A4A-8B65-FD75B57F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638" y="4192786"/>
            <a:ext cx="4876800" cy="39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D1C37-6C33-4447-8749-0F83E9996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110" y="4983163"/>
            <a:ext cx="635000" cy="800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7A0621-1958-9E48-B794-9616EB3F9517}"/>
              </a:ext>
            </a:extLst>
          </p:cNvPr>
          <p:cNvSpPr txBox="1"/>
          <p:nvPr/>
        </p:nvSpPr>
        <p:spPr>
          <a:xfrm>
            <a:off x="3886201" y="5152380"/>
            <a:ext cx="4994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a unit vector for any non-zero vector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18894A-7758-B948-BC1F-D90CE699D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9386" y="5275262"/>
            <a:ext cx="266700" cy="215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B3C88-8CA6-E941-956F-0D499E359B6E}"/>
              </a:ext>
            </a:extLst>
          </p:cNvPr>
          <p:cNvSpPr txBox="1"/>
          <p:nvPr/>
        </p:nvSpPr>
        <p:spPr>
          <a:xfrm>
            <a:off x="8952387" y="2165012"/>
            <a:ext cx="2652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Magnitude or length</a:t>
            </a:r>
          </a:p>
        </p:txBody>
      </p:sp>
    </p:spTree>
    <p:extLst>
      <p:ext uri="{BB962C8B-B14F-4D97-AF65-F5344CB8AC3E}">
        <p14:creationId xmlns:p14="http://schemas.microsoft.com/office/powerpoint/2010/main" val="2886419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9D29-A660-1549-8AD0-1E2E7811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FC478-6EAF-464F-BE5C-D548C2E0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Linear Combination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 Dot Product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94F4D-95BE-E14C-93E0-49B79194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8" y="2611438"/>
            <a:ext cx="27178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64F5D-DA62-A244-A42F-111A52640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60" y="5828984"/>
            <a:ext cx="5359400" cy="2921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6A2F3-E31E-6E4F-9541-C18E36844E3F}"/>
              </a:ext>
            </a:extLst>
          </p:cNvPr>
          <p:cNvCxnSpPr/>
          <p:nvPr/>
        </p:nvCxnSpPr>
        <p:spPr>
          <a:xfrm flipV="1">
            <a:off x="4191000" y="3657600"/>
            <a:ext cx="1341120" cy="807720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924F1C-C276-AF41-B378-D056C43A5F5C}"/>
              </a:ext>
            </a:extLst>
          </p:cNvPr>
          <p:cNvCxnSpPr>
            <a:cxnSpLocks/>
          </p:cNvCxnSpPr>
          <p:nvPr/>
        </p:nvCxnSpPr>
        <p:spPr>
          <a:xfrm flipV="1">
            <a:off x="4191000" y="4221480"/>
            <a:ext cx="3373438" cy="243840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19D7597-5F33-5D41-A223-4D02DC74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990" y="4131310"/>
            <a:ext cx="139700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203CA-1D48-9046-8BD3-5A4E22BAC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690" y="4747578"/>
            <a:ext cx="3175000" cy="393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52FD65-B32F-DD49-BC62-E6BDE3AD5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340" y="3501390"/>
            <a:ext cx="228600" cy="19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8202A5-0E48-0C42-BC98-0816D6C91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330" y="3940810"/>
            <a:ext cx="2159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81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9D29-A660-1549-8AD0-1E2E7811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FC478-6EAF-464F-BE5C-D548C2E0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Cross Product* - only for vectors 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73AB46-EB10-DD40-86F8-7CB4DD7E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827338"/>
            <a:ext cx="40640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1F6BB-5E5B-DD41-BA92-B83C5F6A8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16" y="1825625"/>
            <a:ext cx="419100" cy="3556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CACC70C-4142-B741-8412-046C00029A9F}"/>
              </a:ext>
            </a:extLst>
          </p:cNvPr>
          <p:cNvCxnSpPr/>
          <p:nvPr/>
        </p:nvCxnSpPr>
        <p:spPr>
          <a:xfrm flipV="1">
            <a:off x="5227797" y="4378961"/>
            <a:ext cx="1341120" cy="807720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1B9757-FBBA-6542-91E5-C388476148F2}"/>
              </a:ext>
            </a:extLst>
          </p:cNvPr>
          <p:cNvCxnSpPr>
            <a:cxnSpLocks/>
          </p:cNvCxnSpPr>
          <p:nvPr/>
        </p:nvCxnSpPr>
        <p:spPr>
          <a:xfrm flipV="1">
            <a:off x="5227797" y="4942841"/>
            <a:ext cx="3373438" cy="243840"/>
          </a:xfrm>
          <a:prstGeom prst="line">
            <a:avLst/>
          </a:prstGeom>
          <a:ln w="539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1E84C-6BCF-F446-8561-30D3288D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787" y="4852671"/>
            <a:ext cx="139700" cy="241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E2C678-FCB8-0F45-B73E-4331245B9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137" y="4222751"/>
            <a:ext cx="2286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F7723B-1DAB-AC40-8AEF-8DF9D2973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2127" y="4662171"/>
            <a:ext cx="215900" cy="1905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4C17FA-0B6B-BA41-A9F2-C3EC0E469594}"/>
              </a:ext>
            </a:extLst>
          </p:cNvPr>
          <p:cNvCxnSpPr>
            <a:cxnSpLocks/>
          </p:cNvCxnSpPr>
          <p:nvPr/>
        </p:nvCxnSpPr>
        <p:spPr>
          <a:xfrm flipH="1" flipV="1">
            <a:off x="4357848" y="3647758"/>
            <a:ext cx="853917" cy="1554163"/>
          </a:xfrm>
          <a:prstGeom prst="line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Manual Input 18">
            <a:extLst>
              <a:ext uri="{FF2B5EF4-FFF2-40B4-BE49-F238E27FC236}">
                <a16:creationId xmlns:a16="http://schemas.microsoft.com/office/drawing/2014/main" id="{237E6057-052E-B64D-BAB2-32C010293746}"/>
              </a:ext>
            </a:extLst>
          </p:cNvPr>
          <p:cNvSpPr/>
          <p:nvPr/>
        </p:nvSpPr>
        <p:spPr>
          <a:xfrm rot="20228412">
            <a:off x="5151120" y="4951731"/>
            <a:ext cx="168117" cy="190500"/>
          </a:xfrm>
          <a:prstGeom prst="flowChartManualIn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11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Consider n orthogonal vectors in a vector space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Orthogonality implies: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Orthogonality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CA8E38-C384-B54D-81D5-06F443A9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4060825"/>
            <a:ext cx="64135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D296AC-EA24-9B40-BBBB-6733F9C06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0" y="2790825"/>
            <a:ext cx="3111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93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Artificial Intelligence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0" y="2661300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 sz="2400"/>
              <a:t>Ability of man-made agents to do tasks traditionally attributed to “intelligence” of some level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95379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Can you prove that they are independent?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Orthogonality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CA8E38-C384-B54D-81D5-06F443A9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011363"/>
            <a:ext cx="64135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148CE-7447-2D4A-AACF-2695823BA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62" y="4153694"/>
            <a:ext cx="2654300" cy="18669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F347602-523F-8A4A-AF73-74098B90A18E}"/>
              </a:ext>
            </a:extLst>
          </p:cNvPr>
          <p:cNvSpPr/>
          <p:nvPr/>
        </p:nvSpPr>
        <p:spPr>
          <a:xfrm>
            <a:off x="5867400" y="4700588"/>
            <a:ext cx="1019175" cy="386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ABFEC-C662-FE4F-A6A9-6E593CF86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785" y="4700588"/>
            <a:ext cx="1054100" cy="31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BF904F-FD8A-F34B-8966-2BECB03652A7}"/>
              </a:ext>
            </a:extLst>
          </p:cNvPr>
          <p:cNvSpPr txBox="1"/>
          <p:nvPr/>
        </p:nvSpPr>
        <p:spPr>
          <a:xfrm>
            <a:off x="7249311" y="5305425"/>
            <a:ext cx="4050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Repeat the dot products with others!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84EECA-A721-B94E-BC38-9702E4590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859522"/>
            <a:ext cx="28448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00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9D29-A660-1549-8AD0-1E2E7811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Vectors and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FC478-6EAF-464F-BE5C-D548C2E0C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 few things to keep in mind: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Vectors -&gt; Ordered components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Sets -&gt; Elements have no specific order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 R2: X-Y coordinate system (0,1), (1,0)</a:t>
            </a:r>
          </a:p>
        </p:txBody>
      </p:sp>
    </p:spTree>
    <p:extLst>
      <p:ext uri="{BB962C8B-B14F-4D97-AF65-F5344CB8AC3E}">
        <p14:creationId xmlns:p14="http://schemas.microsoft.com/office/powerpoint/2010/main" val="1307038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as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>
              <a:latin typeface="Cambria Math" charset="0"/>
            </a:endParaRPr>
          </a:p>
          <a:p>
            <a:r>
              <a:rPr lang="en-US" i="1" dirty="0">
                <a:latin typeface="Cambria Math" charset="0"/>
              </a:rPr>
              <a:t> </a:t>
            </a:r>
            <a:r>
              <a:rPr lang="en-US" dirty="0">
                <a:latin typeface="Cambria Math" charset="0"/>
              </a:rPr>
              <a:t>Example:</a:t>
            </a:r>
            <a:r>
              <a:rPr lang="en-US" i="1" dirty="0">
                <a:latin typeface="Cambria Math" charset="0"/>
              </a:rPr>
              <a:t> </a:t>
            </a:r>
            <a:r>
              <a:rPr lang="en-US" dirty="0">
                <a:latin typeface="Cambria Math" charset="0"/>
              </a:rPr>
              <a:t>Rotation</a:t>
            </a:r>
            <a:endParaRPr lang="en-US" dirty="0"/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D137E-2082-8C43-B31E-4D5689C86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15" y="4026153"/>
            <a:ext cx="25019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5E2EF-2EE1-8945-A4EC-32527951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19" y="2399812"/>
            <a:ext cx="16637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2DB2A-F798-6043-9D41-8075434B9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196" y="4026153"/>
            <a:ext cx="13081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CA10F-920B-564A-BB32-AF1C5A490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319" y="3232032"/>
            <a:ext cx="1257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22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1F1DB98-94BC-D64B-98AB-2E72E6CFE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524" y="3209351"/>
            <a:ext cx="4750631" cy="35629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603016-4F49-284D-AA14-6375B5F25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61" y="3730336"/>
            <a:ext cx="4111680" cy="3083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A37837-3F77-FE4E-BC01-AD2E074B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B42FC-9690-E04E-95A1-652D87620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Input (vector) -&gt; Transformation Function (Matrix) -&gt; Output (vector)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478162" y="5033319"/>
            <a:ext cx="848497" cy="47779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37C48-A9EA-D44E-97AB-852AB4364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29" y="2784239"/>
            <a:ext cx="13081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A44B1-8210-D043-BADC-60D599A2B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212" y="2784239"/>
            <a:ext cx="25019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A8D38-C1B7-7248-A740-A63874897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442" y="2784239"/>
            <a:ext cx="132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20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9C04-1254-A243-B20A-439D7064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C57B3-3C0F-304A-82D4-E7667B30E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[Cayley, 1850], [Cayley, 1855]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Product of matrices: Composition of linear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Composition of one rotation after another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b="0" i="1" dirty="0">
              <a:latin typeface="Cambria Math" panose="02040503050406030204" pitchFamily="18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16D37-1FEE-C14B-BFF7-B879EC1CF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3454887"/>
            <a:ext cx="2184400" cy="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3AC28-0277-C643-B629-9C704E84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50" y="5084149"/>
            <a:ext cx="2146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13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9780FE2-1814-DC4D-B537-382C71232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00" y="904622"/>
            <a:ext cx="5068300" cy="3801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7C95D-9FCF-D048-AC0C-A1E101FE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E6B0-370D-5D42-9ADF-1AD9D248D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Consider the following transformation: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D7F04-7376-0041-ACD9-D5B360588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81" y="4001294"/>
            <a:ext cx="29591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46B5A-2BE7-9443-BA71-1491F41A3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5844" y="4001294"/>
            <a:ext cx="29591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B1CDA-FD63-C741-827F-AC4A037CE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5181" y="2411535"/>
            <a:ext cx="41021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36D6A-5A6B-7047-9ABD-199358B4F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1957" y="4001294"/>
            <a:ext cx="132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Product as Linear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 linear algebra, we interpret products as linear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BCF1A-6FFE-AF4F-8705-875128FD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65" y="2601907"/>
            <a:ext cx="12446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267CB-022E-4C4A-82F1-AF13A2A49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919" y="3201985"/>
            <a:ext cx="15113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B8990-D87B-2E48-85F7-3986B8BF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39" y="3201985"/>
            <a:ext cx="45466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7076E1-9C57-A340-8C71-60A77815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82" y="4851389"/>
            <a:ext cx="711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63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Product as Linear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In linear algebra, we interpret products as linear combinations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BCF1A-6FFE-AF4F-8705-875128FDC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65" y="2601907"/>
            <a:ext cx="1244600" cy="368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BC566E-78BB-734B-95E6-A0186981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3531394"/>
            <a:ext cx="25908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1C842F-83E4-CE4E-AF72-2D5BEA32AA95}"/>
              </a:ext>
            </a:extLst>
          </p:cNvPr>
          <p:cNvCxnSpPr/>
          <p:nvPr/>
        </p:nvCxnSpPr>
        <p:spPr>
          <a:xfrm>
            <a:off x="3014663" y="4171950"/>
            <a:ext cx="0" cy="71437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08B18B-472A-D746-A34C-C951469F8FC8}"/>
              </a:ext>
            </a:extLst>
          </p:cNvPr>
          <p:cNvSpPr txBox="1"/>
          <p:nvPr/>
        </p:nvSpPr>
        <p:spPr>
          <a:xfrm>
            <a:off x="2769772" y="4985541"/>
            <a:ext cx="3230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Column Vectors of the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B38EF4-0DB9-184B-88FE-9E8B757C0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600" y="3531394"/>
            <a:ext cx="3898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1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Solving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Compute examples:</a:t>
            </a:r>
          </a:p>
          <a:p>
            <a:pPr marL="0" indent="0">
              <a:buNone/>
            </a:pPr>
            <a:r>
              <a:rPr lang="en-US" dirty="0"/>
              <a:t>Simple Rotation in 3D: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DDC13-E0E5-BC4B-8E74-2CE99086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38" y="3686187"/>
            <a:ext cx="25019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E037B-915A-1F4B-AECC-E148D739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09" y="3686187"/>
            <a:ext cx="15113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B8DE6E-D350-5E48-83A3-D8E17EC5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46" y="3686187"/>
            <a:ext cx="13208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87DA4-8A05-9547-AF22-619D36095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400" y="2399511"/>
            <a:ext cx="1244600" cy="35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8C5D0-7E47-964F-B635-102E21837CCC}"/>
              </a:ext>
            </a:extLst>
          </p:cNvPr>
          <p:cNvSpPr txBox="1"/>
          <p:nvPr/>
        </p:nvSpPr>
        <p:spPr>
          <a:xfrm>
            <a:off x="2100263" y="5657850"/>
            <a:ext cx="2878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Solve for the vector: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F6FDB-E1DB-E44A-B8B5-B7632E1BE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567" y="5806313"/>
            <a:ext cx="228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85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Solving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Linear function approach: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DDC13-E0E5-BC4B-8E74-2CE99086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38" y="3686187"/>
            <a:ext cx="25019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E037B-915A-1F4B-AECC-E148D7396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09" y="3686187"/>
            <a:ext cx="15113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B8DE6E-D350-5E48-83A3-D8E17EC5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946" y="3686187"/>
            <a:ext cx="13208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87DA4-8A05-9547-AF22-619D36095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567" y="2582061"/>
            <a:ext cx="1244600" cy="35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A127F-ED2B-7245-8CED-D26B53A93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175" y="5622163"/>
            <a:ext cx="9385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8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General Intelligence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1809325" y="2896400"/>
            <a:ext cx="2232600" cy="169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Sense</a:t>
            </a:r>
            <a:endParaRPr sz="3000"/>
          </a:p>
        </p:txBody>
      </p:sp>
      <p:sp>
        <p:nvSpPr>
          <p:cNvPr id="132" name="Google Shape;132;p17"/>
          <p:cNvSpPr/>
          <p:nvPr/>
        </p:nvSpPr>
        <p:spPr>
          <a:xfrm>
            <a:off x="5282125" y="2918300"/>
            <a:ext cx="2276400" cy="164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Decision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725700" y="2932900"/>
            <a:ext cx="2232600" cy="1605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Action</a:t>
            </a:r>
            <a:endParaRPr/>
          </a:p>
        </p:txBody>
      </p:sp>
      <p:cxnSp>
        <p:nvCxnSpPr>
          <p:cNvPr id="134" name="Google Shape;134;p17"/>
          <p:cNvCxnSpPr>
            <a:stCxn id="131" idx="3"/>
            <a:endCxn id="132" idx="1"/>
          </p:cNvCxnSpPr>
          <p:nvPr/>
        </p:nvCxnSpPr>
        <p:spPr>
          <a:xfrm>
            <a:off x="4041925" y="3742700"/>
            <a:ext cx="124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17"/>
          <p:cNvCxnSpPr>
            <a:stCxn id="132" idx="3"/>
            <a:endCxn id="133" idx="1"/>
          </p:cNvCxnSpPr>
          <p:nvPr/>
        </p:nvCxnSpPr>
        <p:spPr>
          <a:xfrm rot="10800000" flipH="1">
            <a:off x="7558525" y="3735500"/>
            <a:ext cx="11673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8393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Solving Equations: Inverse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Linear function approach: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Compute the inverse function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When is      not invertible?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87DA4-8A05-9547-AF22-619D36095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567" y="2582061"/>
            <a:ext cx="12446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F1D48C-DFEC-F548-B900-2D776646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567" y="4341412"/>
            <a:ext cx="1663700" cy="43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53ED02-EF8A-DF4D-B84D-DB6F921A0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732" y="5475283"/>
            <a:ext cx="279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1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71BD13-F621-E640-8495-B7647C04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0" y="2909484"/>
            <a:ext cx="4155548" cy="3116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1E0A92-8301-C447-9A89-74FE7C29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Vector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8F66-C6CB-B740-97C2-91C23A9F9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Define: Basis of a vector Space: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Set of independent vectors that span the vector space.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DE967-82EE-5E4E-B557-67462F27BA39}"/>
              </a:ext>
            </a:extLst>
          </p:cNvPr>
          <p:cNvSpPr txBox="1"/>
          <p:nvPr/>
        </p:nvSpPr>
        <p:spPr>
          <a:xfrm>
            <a:off x="838200" y="5843588"/>
            <a:ext cx="4944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Quiz: Can the 0 vector be in the basis?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5CDE9-B4D1-F741-9C57-7EC42C403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249" y="3364500"/>
            <a:ext cx="2768600" cy="31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F8646-CBEB-3343-BD4F-79DC6A3B6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40" y="3682000"/>
            <a:ext cx="13081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D1151-D2F9-984C-AA8C-E4C9E7BA1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383" y="3682000"/>
            <a:ext cx="132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87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Columns of the matrix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Space spanned by the linear combinations of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How many of them are independent?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4E6CF-8566-144D-B11B-5F756542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467" y="2543961"/>
            <a:ext cx="3009900" cy="39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F5B970-9332-A440-BC4D-C4A2E898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67" y="4545012"/>
            <a:ext cx="2590800" cy="2540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2853C5D-64C9-9344-BF24-868AE6BBD49C}"/>
              </a:ext>
            </a:extLst>
          </p:cNvPr>
          <p:cNvSpPr/>
          <p:nvPr/>
        </p:nvSpPr>
        <p:spPr>
          <a:xfrm>
            <a:off x="6810367" y="4516436"/>
            <a:ext cx="471487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AA562C-3B0D-5045-BE3D-DF52854E8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151" y="4441496"/>
            <a:ext cx="774700" cy="39370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10DADE67-D2F8-E943-9CD7-C6CD5FD9ADFC}"/>
              </a:ext>
            </a:extLst>
          </p:cNvPr>
          <p:cNvSpPr/>
          <p:nvPr/>
        </p:nvSpPr>
        <p:spPr>
          <a:xfrm>
            <a:off x="6546047" y="5478453"/>
            <a:ext cx="500063" cy="300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3EA71A-CBA4-1B4E-AA69-DE749C158EAB}"/>
              </a:ext>
            </a:extLst>
          </p:cNvPr>
          <p:cNvSpPr txBox="1"/>
          <p:nvPr/>
        </p:nvSpPr>
        <p:spPr>
          <a:xfrm>
            <a:off x="7242535" y="5380316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Dimension of the space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F6E91D-BCAB-8549-BB0A-6C0BCAAED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133" y="5980113"/>
            <a:ext cx="1295400" cy="393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520FCC-9ADB-6F41-B6E3-92AEC782AB6D}"/>
              </a:ext>
            </a:extLst>
          </p:cNvPr>
          <p:cNvSpPr txBox="1"/>
          <p:nvPr/>
        </p:nvSpPr>
        <p:spPr>
          <a:xfrm>
            <a:off x="7340892" y="4376736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Column Space</a:t>
            </a:r>
          </a:p>
        </p:txBody>
      </p:sp>
    </p:spTree>
    <p:extLst>
      <p:ext uri="{BB962C8B-B14F-4D97-AF65-F5344CB8AC3E}">
        <p14:creationId xmlns:p14="http://schemas.microsoft.com/office/powerpoint/2010/main" val="1703375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What is the rank?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FAC03-CBA3-F343-9871-9EBF86F59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629694"/>
            <a:ext cx="19304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98C08-9DAC-8A4C-8FDF-FD2F4DB0F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674" y="2629694"/>
            <a:ext cx="25273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A53F95-CC38-5C41-A902-0A3CDAA7F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038" y="2629694"/>
            <a:ext cx="30861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FD9905-DECC-5D46-A4D9-65752D487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787" y="4506052"/>
            <a:ext cx="2463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7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A few theorems on rank</a:t>
            </a:r>
          </a:p>
          <a:p>
            <a:endParaRPr lang="en-US" dirty="0"/>
          </a:p>
          <a:p>
            <a:pPr lvl="1"/>
            <a:r>
              <a:rPr lang="en-US" dirty="0"/>
              <a:t>Matrix: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Rank is not more than the smaller dimension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A3578A-DA97-524F-BFF6-F5F620EA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063" y="2778125"/>
            <a:ext cx="1701800" cy="33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F9850F-7732-B945-9B31-F982B9ECC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426" y="3563567"/>
            <a:ext cx="2159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20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Geometry of rank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E5DB73-92F4-1B43-942C-BEF0442C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743200"/>
            <a:ext cx="3352800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F2B880-F7C7-9F40-9536-BA6D51FE4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513" y="4927997"/>
            <a:ext cx="2019300" cy="39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49D2D6-87A2-9E45-80DB-A47D4DBF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4927997"/>
            <a:ext cx="508000" cy="292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03C8AE-D71C-6247-9028-BE38E2E7CD4A}"/>
              </a:ext>
            </a:extLst>
          </p:cNvPr>
          <p:cNvSpPr txBox="1"/>
          <p:nvPr/>
        </p:nvSpPr>
        <p:spPr>
          <a:xfrm>
            <a:off x="5522303" y="4882291"/>
            <a:ext cx="231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lives on a plane!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28D82F-1E60-E04F-891A-646BD9DFF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3060302"/>
            <a:ext cx="4155548" cy="3116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C370C9-D915-614D-B987-CBE668FAA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492" y="2743200"/>
            <a:ext cx="2501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89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Kernel of the matrix</a:t>
            </a:r>
          </a:p>
          <a:p>
            <a:pPr lvl="1"/>
            <a:r>
              <a:rPr lang="en-US" dirty="0"/>
              <a:t>Recall linear dependence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Is there a non-zero solution to the above?</a:t>
            </a:r>
          </a:p>
          <a:p>
            <a:pPr lvl="1"/>
            <a:r>
              <a:rPr lang="en-US" dirty="0"/>
              <a:t>What is the space of the solutions? -&gt; Kernel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197B0-C08B-B441-8AE0-D3E8F05A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669" y="3302000"/>
            <a:ext cx="6070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0677C-FCAA-7B49-8906-A13AB497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80" y="3302000"/>
            <a:ext cx="2501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711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Kernel of the matrix</a:t>
            </a:r>
          </a:p>
          <a:p>
            <a:pPr lvl="1"/>
            <a:r>
              <a:rPr lang="en-US" dirty="0"/>
              <a:t>Recall linear dependence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For example,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197B0-C08B-B441-8AE0-D3E8F05A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69" y="2887662"/>
            <a:ext cx="60706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8A45A-9238-CE44-BEBF-3C404C7F6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4635499"/>
            <a:ext cx="1612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1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Matrix 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Theorem in linear algebra: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E557C-6961-1942-A185-CCBB8988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2620963"/>
            <a:ext cx="1701800" cy="3302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96705963-8B33-2148-9745-B8BFA8956B44}"/>
              </a:ext>
            </a:extLst>
          </p:cNvPr>
          <p:cNvSpPr/>
          <p:nvPr/>
        </p:nvSpPr>
        <p:spPr>
          <a:xfrm>
            <a:off x="3486150" y="3214688"/>
            <a:ext cx="385763" cy="671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249BF4-0AF3-1040-9A0A-3FEE952C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0" y="4441031"/>
            <a:ext cx="46101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465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Basis and Orthogonality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Discussions!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Basis vectors span vector space.</a:t>
            </a:r>
          </a:p>
          <a:p>
            <a:pPr marL="0" indent="0">
              <a:buNone/>
            </a:pPr>
            <a:r>
              <a:rPr lang="en-US" dirty="0"/>
              <a:t>Do we prefer to have an orthogonal basis?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2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l="1540" r="19043" b="12441"/>
          <a:stretch/>
        </p:blipFill>
        <p:spPr>
          <a:xfrm>
            <a:off x="335600" y="0"/>
            <a:ext cx="11703325" cy="21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325" y="2417325"/>
            <a:ext cx="3831600" cy="3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25" y="2710600"/>
            <a:ext cx="4341774" cy="30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700" y="2326550"/>
            <a:ext cx="2381799" cy="403560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645213" y="5077850"/>
            <a:ext cx="36480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Mobileye system for autonomous driving</a:t>
            </a:r>
            <a:endParaRPr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11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Basis and Orthogonality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vector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Spanned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the coefficients!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2B80D-6058-B744-A428-CC6476CE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55" y="3407506"/>
            <a:ext cx="15113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35581-296C-C742-80F3-3D0065E2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55" y="4449335"/>
            <a:ext cx="46990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9562D-34B1-D642-A143-FFEC9F2BE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696" y="1911352"/>
            <a:ext cx="254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295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E0FAE-5D45-5445-BCD6-A99E6EC5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Basis and Orthogonality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FC2B9-1869-2D40-92A7-1AE56E19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the vector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Spanned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the coefficients!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2B80D-6058-B744-A428-CC6476CE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55" y="3407506"/>
            <a:ext cx="15113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35581-296C-C742-80F3-3D0065E2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55" y="4449335"/>
            <a:ext cx="4699000" cy="33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9562D-34B1-D642-A143-FFEC9F2BE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696" y="1911352"/>
            <a:ext cx="254000" cy="29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CC002-545A-624A-B190-A221327F3637}"/>
              </a:ext>
            </a:extLst>
          </p:cNvPr>
          <p:cNvSpPr txBox="1"/>
          <p:nvPr/>
        </p:nvSpPr>
        <p:spPr>
          <a:xfrm>
            <a:off x="8276492" y="3407506"/>
            <a:ext cx="133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more!</a:t>
            </a:r>
          </a:p>
        </p:txBody>
      </p:sp>
    </p:spTree>
    <p:extLst>
      <p:ext uri="{BB962C8B-B14F-4D97-AF65-F5344CB8AC3E}">
        <p14:creationId xmlns:p14="http://schemas.microsoft.com/office/powerpoint/2010/main" val="2019443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0A92-8301-C447-9A89-74FE7C29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Pseudo-Inverse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8F66-C6CB-B740-97C2-91C23A9F9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More equations than unknowns?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The least square error: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When doesn’t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EED40-E1B3-2E45-A8D0-3E62E33F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582862"/>
            <a:ext cx="1244600" cy="29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67544-B692-4A46-BCA4-703596BA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41" y="4303712"/>
            <a:ext cx="1689100" cy="4445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8B68304-3CF4-A542-83D8-532848A543F8}"/>
              </a:ext>
            </a:extLst>
          </p:cNvPr>
          <p:cNvSpPr/>
          <p:nvPr/>
        </p:nvSpPr>
        <p:spPr>
          <a:xfrm>
            <a:off x="3387969" y="4303712"/>
            <a:ext cx="679939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648DB7-1A16-4348-B814-33A157499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50" y="6032500"/>
            <a:ext cx="927100" cy="2794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4563631-8B63-DB40-87D3-613B0CA47F65}"/>
              </a:ext>
            </a:extLst>
          </p:cNvPr>
          <p:cNvSpPr/>
          <p:nvPr/>
        </p:nvSpPr>
        <p:spPr>
          <a:xfrm>
            <a:off x="2281236" y="5949950"/>
            <a:ext cx="679939" cy="444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F62E03-B8B8-D046-8FB3-450E3EB66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867" y="4303712"/>
            <a:ext cx="43307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A8085A-521F-2F43-8141-180D2CF77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258" y="2582862"/>
            <a:ext cx="10541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04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0A92-8301-C447-9A89-74FE7C29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Pseudo-Inverse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8F66-C6CB-B740-97C2-91C23A9F9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simplest example ever: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is the solution?  Consider least error: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6F587-63E4-BA45-AD93-A2AA120A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984500"/>
            <a:ext cx="10668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857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0A92-8301-C447-9A89-74FE7C29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38F66-C6CB-B740-97C2-91C23A9F9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More independent equations than unknowns?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As many independent equations as unknowns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Less independent equations than unknowns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EED40-E1B3-2E45-A8D0-3E62E33F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2582862"/>
            <a:ext cx="1244600" cy="29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A8085A-521F-2F43-8141-180D2CF77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258" y="2582862"/>
            <a:ext cx="1054100" cy="241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5413FC-CC95-644A-9EE4-5AFCFA5E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4359274"/>
            <a:ext cx="1244600" cy="29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C6581-A810-9D41-B9BB-D7DC94AA3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258" y="4257674"/>
            <a:ext cx="2870200" cy="39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8D650A-3F83-3445-A757-F6EE6719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5695705"/>
            <a:ext cx="12446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E4E36-AACE-F74F-BEBF-06659BDAC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3872" y="5695705"/>
            <a:ext cx="1054100" cy="2413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86B18AA2-B568-3841-988B-6BE0B684FB3C}"/>
              </a:ext>
            </a:extLst>
          </p:cNvPr>
          <p:cNvSpPr/>
          <p:nvPr/>
        </p:nvSpPr>
        <p:spPr>
          <a:xfrm>
            <a:off x="6330217" y="2532062"/>
            <a:ext cx="619858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D28FF-E259-6A46-BFB3-F5B00262F320}"/>
              </a:ext>
            </a:extLst>
          </p:cNvPr>
          <p:cNvSpPr txBox="1"/>
          <p:nvPr/>
        </p:nvSpPr>
        <p:spPr>
          <a:xfrm>
            <a:off x="7695544" y="2448508"/>
            <a:ext cx="2067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Pseudo Inverse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C2A94-57E6-834F-9ABE-8CA7ACEDAB13}"/>
              </a:ext>
            </a:extLst>
          </p:cNvPr>
          <p:cNvSpPr txBox="1"/>
          <p:nvPr/>
        </p:nvSpPr>
        <p:spPr>
          <a:xfrm>
            <a:off x="7833424" y="3992859"/>
            <a:ext cx="2791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Inverse matrix/ </a:t>
            </a:r>
          </a:p>
          <a:p>
            <a:r>
              <a:rPr lang="en-US" sz="2400" dirty="0"/>
              <a:t>Gaussian elimination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A29A4A3-13F2-F44D-BAF9-9DA0A2A37DF0}"/>
              </a:ext>
            </a:extLst>
          </p:cNvPr>
          <p:cNvSpPr/>
          <p:nvPr/>
        </p:nvSpPr>
        <p:spPr>
          <a:xfrm>
            <a:off x="6330217" y="5695705"/>
            <a:ext cx="619858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7924E5-F85E-C144-9F26-1D2E0A59D4A3}"/>
              </a:ext>
            </a:extLst>
          </p:cNvPr>
          <p:cNvSpPr txBox="1"/>
          <p:nvPr/>
        </p:nvSpPr>
        <p:spPr>
          <a:xfrm>
            <a:off x="7833424" y="5535176"/>
            <a:ext cx="256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 unique solution</a:t>
            </a:r>
          </a:p>
        </p:txBody>
      </p:sp>
    </p:spTree>
    <p:extLst>
      <p:ext uri="{BB962C8B-B14F-4D97-AF65-F5344CB8AC3E}">
        <p14:creationId xmlns:p14="http://schemas.microsoft.com/office/powerpoint/2010/main" val="40176805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Matrix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Eigen Values and Eigen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7C59B-74D2-394E-9196-3B1DE6A06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62" y="2354385"/>
            <a:ext cx="5105400" cy="3539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C486E-C01F-D44A-9F2E-0FFB2D966C1D}"/>
              </a:ext>
            </a:extLst>
          </p:cNvPr>
          <p:cNvSpPr txBox="1"/>
          <p:nvPr/>
        </p:nvSpPr>
        <p:spPr>
          <a:xfrm>
            <a:off x="1055080" y="6248400"/>
            <a:ext cx="6547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By TreyGreer62 https://</a:t>
            </a:r>
            <a:r>
              <a:rPr lang="en-US" sz="1400" dirty="0" err="1"/>
              <a:t>commons.wikimedia.org</a:t>
            </a:r>
            <a:r>
              <a:rPr lang="en-US" sz="1400" dirty="0"/>
              <a:t>/w/</a:t>
            </a:r>
            <a:r>
              <a:rPr lang="en-US" sz="1400" dirty="0" err="1"/>
              <a:t>index.php?curid</a:t>
            </a:r>
            <a:r>
              <a:rPr lang="en-US" sz="1400" dirty="0"/>
              <a:t>=12768508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3FD6B5-2A94-F64C-AE08-102FC55D6312}"/>
              </a:ext>
            </a:extLst>
          </p:cNvPr>
          <p:cNvSpPr txBox="1"/>
          <p:nvPr/>
        </p:nvSpPr>
        <p:spPr>
          <a:xfrm>
            <a:off x="7924800" y="2354385"/>
            <a:ext cx="2034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Vector goes from: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F27A6-2AC2-554B-BD4D-EA9084EC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255872"/>
            <a:ext cx="1524000" cy="29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58CD48-C954-BF4E-B141-BFC8A8F4486A}"/>
              </a:ext>
            </a:extLst>
          </p:cNvPr>
          <p:cNvSpPr txBox="1"/>
          <p:nvPr/>
        </p:nvSpPr>
        <p:spPr>
          <a:xfrm>
            <a:off x="8077200" y="4583723"/>
            <a:ext cx="264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Certain vectors only scale!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646747-3702-1644-A05E-8ABF5C37B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3867826"/>
            <a:ext cx="14732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Eigen Values and Eigen Vectors</a:t>
            </a:r>
          </a:p>
          <a:p>
            <a:pPr marL="3657600" lvl="8" indent="0">
              <a:buNone/>
            </a:pPr>
            <a:endParaRPr lang="en-US" dirty="0"/>
          </a:p>
          <a:p>
            <a:pPr marL="3657600" lvl="8" indent="0">
              <a:buNone/>
            </a:pPr>
            <a:r>
              <a:rPr lang="en-US" dirty="0"/>
              <a:t>	</a:t>
            </a:r>
            <a:r>
              <a:rPr lang="en-US" sz="2400" dirty="0"/>
              <a:t>- In general this is not true: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20FDD-0D9B-8A4E-85DE-DB187C36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37" y="2555627"/>
            <a:ext cx="3211399" cy="3883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F7E996-980B-724E-9725-907CCFCE7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668" y="3583106"/>
            <a:ext cx="7188200" cy="914400"/>
          </a:xfrm>
          <a:prstGeom prst="rect">
            <a:avLst/>
          </a:prstGeom>
        </p:spPr>
      </p:pic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FDA9CF98-8037-3747-B6EE-1B1180FAD949}"/>
              </a:ext>
            </a:extLst>
          </p:cNvPr>
          <p:cNvSpPr/>
          <p:nvPr/>
        </p:nvSpPr>
        <p:spPr>
          <a:xfrm>
            <a:off x="8442960" y="5303520"/>
            <a:ext cx="411480" cy="42672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4A9AD-6DE4-9546-9031-DC2A69FB84E1}"/>
              </a:ext>
            </a:extLst>
          </p:cNvPr>
          <p:cNvSpPr txBox="1"/>
          <p:nvPr/>
        </p:nvSpPr>
        <p:spPr>
          <a:xfrm>
            <a:off x="8964788" y="5268575"/>
            <a:ext cx="2635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 an eigen vector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02F1AE-237B-394A-9557-186021610740}"/>
              </a:ext>
            </a:extLst>
          </p:cNvPr>
          <p:cNvSpPr txBox="1"/>
          <p:nvPr/>
        </p:nvSpPr>
        <p:spPr>
          <a:xfrm>
            <a:off x="1310691" y="5378380"/>
            <a:ext cx="397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Lyudmil</a:t>
            </a:r>
            <a:r>
              <a:rPr lang="en-US" sz="1200" dirty="0"/>
              <a:t> </a:t>
            </a:r>
            <a:r>
              <a:rPr lang="en-US" sz="1200" dirty="0" err="1"/>
              <a:t>Antonov</a:t>
            </a:r>
            <a:r>
              <a:rPr lang="en-US" sz="1200" dirty="0"/>
              <a:t> </a:t>
            </a:r>
            <a:r>
              <a:rPr lang="en-US" sz="1200" dirty="0" err="1"/>
              <a:t>Lantonov</a:t>
            </a:r>
            <a:r>
              <a:rPr lang="en-US" sz="1200" dirty="0"/>
              <a:t>, 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</a:t>
            </a:r>
            <a:r>
              <a:rPr lang="en-US" sz="1200" dirty="0" err="1"/>
              <a:t>Eigenvalues_and_eigenvectors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38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Eigen Values and Eigen Vectors</a:t>
            </a:r>
          </a:p>
          <a:p>
            <a:pPr marL="3657600" lvl="8" indent="0">
              <a:buNone/>
            </a:pPr>
            <a:endParaRPr lang="en-US" dirty="0"/>
          </a:p>
          <a:p>
            <a:pPr marL="3657600" lvl="8" indent="0">
              <a:buNone/>
            </a:pPr>
            <a:r>
              <a:rPr lang="en-US" dirty="0"/>
              <a:t>	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20FDD-0D9B-8A4E-85DE-DB187C36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337" y="2555627"/>
            <a:ext cx="3211399" cy="3883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A25B96-A668-854F-9991-A4ADE408D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40306"/>
            <a:ext cx="38227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45E497-F130-5C45-82EE-50845310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610" y="2360849"/>
            <a:ext cx="24511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E5760D-8BF2-B841-BC50-F01BD30F73C6}"/>
              </a:ext>
            </a:extLst>
          </p:cNvPr>
          <p:cNvSpPr txBox="1"/>
          <p:nvPr/>
        </p:nvSpPr>
        <p:spPr>
          <a:xfrm>
            <a:off x="4800600" y="5577840"/>
            <a:ext cx="211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you find? </a:t>
            </a:r>
          </a:p>
        </p:txBody>
      </p:sp>
    </p:spTree>
    <p:extLst>
      <p:ext uri="{BB962C8B-B14F-4D97-AF65-F5344CB8AC3E}">
        <p14:creationId xmlns:p14="http://schemas.microsoft.com/office/powerpoint/2010/main" val="307438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Some Examples in Vision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70D50-5B28-AD4F-9A84-3457963A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0" y="2432050"/>
            <a:ext cx="3145798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ED0A8-8FC1-2240-BB2B-09E7678E9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30" y="2432050"/>
            <a:ext cx="2451100" cy="3314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311390-5D62-6044-9A02-23355ABF0F38}"/>
              </a:ext>
            </a:extLst>
          </p:cNvPr>
          <p:cNvCxnSpPr>
            <a:cxnSpLocks/>
          </p:cNvCxnSpPr>
          <p:nvPr/>
        </p:nvCxnSpPr>
        <p:spPr>
          <a:xfrm>
            <a:off x="1593849" y="2432050"/>
            <a:ext cx="1027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18C2E5-1E04-3843-8E9F-16A3CCA65703}"/>
              </a:ext>
            </a:extLst>
          </p:cNvPr>
          <p:cNvCxnSpPr/>
          <p:nvPr/>
        </p:nvCxnSpPr>
        <p:spPr>
          <a:xfrm>
            <a:off x="4632960" y="3779520"/>
            <a:ext cx="22555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29125-95BA-9F4A-853C-B5A67932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759" y="2633345"/>
            <a:ext cx="24511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3257EC-25EC-8747-9241-43DE516EF008}"/>
              </a:ext>
            </a:extLst>
          </p:cNvPr>
          <p:cNvCxnSpPr>
            <a:cxnSpLocks/>
          </p:cNvCxnSpPr>
          <p:nvPr/>
        </p:nvCxnSpPr>
        <p:spPr>
          <a:xfrm>
            <a:off x="7512050" y="2432050"/>
            <a:ext cx="1027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5885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Amount of scaling for each eigen vector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70D50-5B28-AD4F-9A84-3457963A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50" y="2432050"/>
            <a:ext cx="3145798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ED0A8-8FC1-2240-BB2B-09E7678E9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230" y="2432050"/>
            <a:ext cx="2451100" cy="33147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311390-5D62-6044-9A02-23355ABF0F38}"/>
              </a:ext>
            </a:extLst>
          </p:cNvPr>
          <p:cNvCxnSpPr>
            <a:cxnSpLocks/>
          </p:cNvCxnSpPr>
          <p:nvPr/>
        </p:nvCxnSpPr>
        <p:spPr>
          <a:xfrm>
            <a:off x="1593849" y="2432050"/>
            <a:ext cx="1027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18C2E5-1E04-3843-8E9F-16A3CCA65703}"/>
              </a:ext>
            </a:extLst>
          </p:cNvPr>
          <p:cNvCxnSpPr/>
          <p:nvPr/>
        </p:nvCxnSpPr>
        <p:spPr>
          <a:xfrm>
            <a:off x="4632960" y="3779520"/>
            <a:ext cx="22555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6A29125-95BA-9F4A-853C-B5A679326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759" y="2633345"/>
            <a:ext cx="24511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3257EC-25EC-8747-9241-43DE516EF008}"/>
              </a:ext>
            </a:extLst>
          </p:cNvPr>
          <p:cNvCxnSpPr>
            <a:cxnSpLocks/>
          </p:cNvCxnSpPr>
          <p:nvPr/>
        </p:nvCxnSpPr>
        <p:spPr>
          <a:xfrm>
            <a:off x="7512050" y="2432050"/>
            <a:ext cx="1027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2325F11-0BC2-7B42-AB99-2155135F2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181" y="1945482"/>
            <a:ext cx="876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2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l="1540" r="19043" b="12441"/>
          <a:stretch/>
        </p:blipFill>
        <p:spPr>
          <a:xfrm>
            <a:off x="335600" y="0"/>
            <a:ext cx="11703325" cy="21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7325" y="2417325"/>
            <a:ext cx="3831600" cy="35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825" y="2710600"/>
            <a:ext cx="4341774" cy="30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700" y="2326550"/>
            <a:ext cx="2381799" cy="403560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645213" y="5077850"/>
            <a:ext cx="36480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Mobileye system for autonomous driving</a:t>
            </a:r>
            <a:endParaRPr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351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Decompositions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Some Examples in Vision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5F0A4-F342-8148-8348-FF48E9EED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629694"/>
            <a:ext cx="28067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B9D436-0540-7649-A580-58F271CDF95B}"/>
              </a:ext>
            </a:extLst>
          </p:cNvPr>
          <p:cNvSpPr txBox="1"/>
          <p:nvPr/>
        </p:nvSpPr>
        <p:spPr>
          <a:xfrm>
            <a:off x="1231253" y="4574530"/>
            <a:ext cx="3461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 the real eigen vector!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3395AC9-2A97-3745-AA29-3EDB3F3A60C4}"/>
              </a:ext>
            </a:extLst>
          </p:cNvPr>
          <p:cNvCxnSpPr/>
          <p:nvPr/>
        </p:nvCxnSpPr>
        <p:spPr>
          <a:xfrm>
            <a:off x="4968240" y="4805363"/>
            <a:ext cx="1127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376B61-13AB-EE4E-9D80-B7F0075C0BA8}"/>
              </a:ext>
            </a:extLst>
          </p:cNvPr>
          <p:cNvSpPr txBox="1"/>
          <p:nvPr/>
        </p:nvSpPr>
        <p:spPr>
          <a:xfrm>
            <a:off x="6371590" y="4620696"/>
            <a:ext cx="385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Vector doesn’t change/rotate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107DE-C9A6-9A4B-AE4D-52AC13752486}"/>
              </a:ext>
            </a:extLst>
          </p:cNvPr>
          <p:cNvSpPr txBox="1"/>
          <p:nvPr/>
        </p:nvSpPr>
        <p:spPr>
          <a:xfrm>
            <a:off x="5532120" y="5472717"/>
            <a:ext cx="2917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Axis of rotation: Z axis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D91E3DA-9E91-AB48-9F19-C048125D2F42}"/>
              </a:ext>
            </a:extLst>
          </p:cNvPr>
          <p:cNvSpPr/>
          <p:nvPr/>
        </p:nvSpPr>
        <p:spPr>
          <a:xfrm>
            <a:off x="6574841" y="5147101"/>
            <a:ext cx="166370" cy="373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74B3E-B1C9-F242-8BE8-A14E09D79EE8}"/>
              </a:ext>
            </a:extLst>
          </p:cNvPr>
          <p:cNvSpPr txBox="1"/>
          <p:nvPr/>
        </p:nvSpPr>
        <p:spPr>
          <a:xfrm>
            <a:off x="1231253" y="6117262"/>
            <a:ext cx="6205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are the eigen values of a rotation matrix?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F415C-1D1F-B44B-A1EA-6A0934462A35}"/>
              </a:ext>
            </a:extLst>
          </p:cNvPr>
          <p:cNvSpPr txBox="1"/>
          <p:nvPr/>
        </p:nvSpPr>
        <p:spPr>
          <a:xfrm>
            <a:off x="7940040" y="61160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044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Matrix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General Linear Group</a:t>
            </a:r>
          </a:p>
          <a:p>
            <a:pPr lvl="1"/>
            <a:r>
              <a:rPr lang="en-US" dirty="0"/>
              <a:t>Set of square invertible matrices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88818-C2B7-CA49-91B2-CE8EA3B1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3196114"/>
            <a:ext cx="1270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Symmetric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Definition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Can be written as,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61DA3-5033-1942-B3FB-BE2D7476A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80" y="2534920"/>
            <a:ext cx="12954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7FA28-D34D-DD4C-BA1D-6111F81F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0" y="4001294"/>
            <a:ext cx="1866900" cy="41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C4004-CE5D-4D41-9929-E0B385ADC287}"/>
              </a:ext>
            </a:extLst>
          </p:cNvPr>
          <p:cNvSpPr txBox="1"/>
          <p:nvPr/>
        </p:nvSpPr>
        <p:spPr>
          <a:xfrm>
            <a:off x="1927860" y="5300335"/>
            <a:ext cx="805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Rotation followed by shearing followed by the inverse rotation!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5736CF-E2B1-3C40-8069-3D726AC57653}"/>
              </a:ext>
            </a:extLst>
          </p:cNvPr>
          <p:cNvCxnSpPr/>
          <p:nvPr/>
        </p:nvCxnSpPr>
        <p:spPr>
          <a:xfrm>
            <a:off x="5954379" y="4210844"/>
            <a:ext cx="675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61901A-66EB-EA47-A95E-ED039E389473}"/>
              </a:ext>
            </a:extLst>
          </p:cNvPr>
          <p:cNvSpPr txBox="1"/>
          <p:nvPr/>
        </p:nvSpPr>
        <p:spPr>
          <a:xfrm>
            <a:off x="8625840" y="3601532"/>
            <a:ext cx="2696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orthogonal matrix</a:t>
            </a:r>
          </a:p>
          <a:p>
            <a:r>
              <a:rPr lang="en-US" sz="2400" dirty="0"/>
              <a:t>of eigen 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34E5F8-778A-A14D-9F96-457A26E6641E}"/>
              </a:ext>
            </a:extLst>
          </p:cNvPr>
          <p:cNvSpPr txBox="1"/>
          <p:nvPr/>
        </p:nvSpPr>
        <p:spPr>
          <a:xfrm>
            <a:off x="8633460" y="4674925"/>
            <a:ext cx="2148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Diagonal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C3455F-D928-7C45-B6B7-D9210F140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920" y="3669804"/>
            <a:ext cx="279400" cy="35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D42532-B097-9A43-B6A7-C7436BD58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719" y="4759707"/>
            <a:ext cx="2540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411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 symmetric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Definition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BCE96-A75E-4C41-99B9-F6609FDA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0" y="2794000"/>
            <a:ext cx="1587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557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Cross-Product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Can you write               as a matrix product?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1002F-3AF9-A54F-A21A-F7F0ABFB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970" y="2842895"/>
            <a:ext cx="41783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F4CA4-49DF-2B4A-9499-C01E08A6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1956117"/>
            <a:ext cx="914400" cy="20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97C72-FD93-804E-B537-31BC03112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20" y="5219700"/>
            <a:ext cx="23749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53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7B6C-F537-E54C-B364-85E589C15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equations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9967-34F8-F449-A0FA-898501972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do you solve?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FB228F-093F-6241-9D3D-0E1C0833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450" y="3251200"/>
            <a:ext cx="14351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84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3610-7763-4741-8BB3-61692A85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4269-2C64-A14C-88D0-EA349718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Most important decomposition!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matrix </a:t>
            </a:r>
            <a:r>
              <a:rPr lang="en-US" i="1" dirty="0"/>
              <a:t>A</a:t>
            </a:r>
            <a:r>
              <a:rPr lang="en-US" dirty="0"/>
              <a:t> has a unit orthogonal set of vectors forming matrix </a:t>
            </a:r>
            <a:r>
              <a:rPr lang="en-US" i="1" dirty="0"/>
              <a:t>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Geometrically,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0AFAE6-255C-8848-8CD1-04511CC87F70}"/>
              </a:ext>
            </a:extLst>
          </p:cNvPr>
          <p:cNvCxnSpPr/>
          <p:nvPr/>
        </p:nvCxnSpPr>
        <p:spPr>
          <a:xfrm flipH="1" flipV="1">
            <a:off x="3629660" y="4942086"/>
            <a:ext cx="429260" cy="411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D54D9D-8FC4-1F45-B0BC-CB352490CC8C}"/>
              </a:ext>
            </a:extLst>
          </p:cNvPr>
          <p:cNvCxnSpPr>
            <a:cxnSpLocks/>
          </p:cNvCxnSpPr>
          <p:nvPr/>
        </p:nvCxnSpPr>
        <p:spPr>
          <a:xfrm flipV="1">
            <a:off x="4058920" y="4942086"/>
            <a:ext cx="367665" cy="4114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Arrow 8">
            <a:extLst>
              <a:ext uri="{FF2B5EF4-FFF2-40B4-BE49-F238E27FC236}">
                <a16:creationId xmlns:a16="http://schemas.microsoft.com/office/drawing/2014/main" id="{D7F62DDD-8B09-8F4E-A9C5-3EBE2544307E}"/>
              </a:ext>
            </a:extLst>
          </p:cNvPr>
          <p:cNvSpPr/>
          <p:nvPr/>
        </p:nvSpPr>
        <p:spPr>
          <a:xfrm>
            <a:off x="5245100" y="5040114"/>
            <a:ext cx="850900" cy="3134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4AB0F9-3D3A-764B-A79A-F8CBD16F700E}"/>
              </a:ext>
            </a:extLst>
          </p:cNvPr>
          <p:cNvCxnSpPr>
            <a:cxnSpLocks/>
          </p:cNvCxnSpPr>
          <p:nvPr/>
        </p:nvCxnSpPr>
        <p:spPr>
          <a:xfrm>
            <a:off x="7120890" y="4996458"/>
            <a:ext cx="119380" cy="3875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14BF35-F0FF-3546-A9BA-8AB1EA710330}"/>
              </a:ext>
            </a:extLst>
          </p:cNvPr>
          <p:cNvCxnSpPr>
            <a:cxnSpLocks/>
          </p:cNvCxnSpPr>
          <p:nvPr/>
        </p:nvCxnSpPr>
        <p:spPr>
          <a:xfrm flipV="1">
            <a:off x="7120890" y="4835406"/>
            <a:ext cx="881380" cy="1610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E94A037-2A7B-BA4B-B3CD-C2E23574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70" y="3721894"/>
            <a:ext cx="279400" cy="279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5521BE6-9998-AE4F-AEC4-B8E09AA251FB}"/>
              </a:ext>
            </a:extLst>
          </p:cNvPr>
          <p:cNvSpPr txBox="1"/>
          <p:nvPr/>
        </p:nvSpPr>
        <p:spPr>
          <a:xfrm>
            <a:off x="8140691" y="3638868"/>
            <a:ext cx="3074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an orthogonal matrix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FC5921A-ECBE-4A46-A987-D91A98F6C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870" y="4168418"/>
            <a:ext cx="241300" cy="279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B95995-618F-064F-9AF4-37D73A40FE0E}"/>
              </a:ext>
            </a:extLst>
          </p:cNvPr>
          <p:cNvSpPr txBox="1"/>
          <p:nvPr/>
        </p:nvSpPr>
        <p:spPr>
          <a:xfrm>
            <a:off x="8140691" y="4077285"/>
            <a:ext cx="2375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a scaling matrix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0AB39A-7298-C741-83ED-9F2F614FD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990" y="3638868"/>
            <a:ext cx="1638300" cy="292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8686D3-5877-C04F-99FE-5AF5E6036C21}"/>
              </a:ext>
            </a:extLst>
          </p:cNvPr>
          <p:cNvSpPr txBox="1"/>
          <p:nvPr/>
        </p:nvSpPr>
        <p:spPr>
          <a:xfrm>
            <a:off x="2852896" y="5559545"/>
            <a:ext cx="243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orthogonal vectors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B9AD-1E95-CD40-9562-CD50C454CFE9}"/>
              </a:ext>
            </a:extLst>
          </p:cNvPr>
          <p:cNvSpPr txBox="1"/>
          <p:nvPr/>
        </p:nvSpPr>
        <p:spPr>
          <a:xfrm>
            <a:off x="6871176" y="5544444"/>
            <a:ext cx="408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Scaled set of different orthogonal vectors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955D782-FC1A-F146-A9DC-ECF83A643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50" y="4276368"/>
            <a:ext cx="330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14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3610-7763-4741-8BB3-61692A85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4269-2C64-A14C-88D0-EA349718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Any matrix can be decomposed as,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Most convenient way to solve,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43071-239A-714D-B6F0-532BE561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660" y="2702560"/>
            <a:ext cx="18923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F49FD-3BB9-EF4D-B7A8-E563D969C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660" y="4761230"/>
            <a:ext cx="1193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41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03610-7763-4741-8BB3-61692A858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24269-2C64-A14C-88D0-EA3497189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Example,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3808C-8EBD-874B-9AA9-2ACCFC456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4440396"/>
            <a:ext cx="33528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C4F14-D45C-AC4B-B80E-ECEAE83FA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2703830"/>
            <a:ext cx="19431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A02573-57AC-A949-91B6-C6CE9AAFA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2526030"/>
            <a:ext cx="48006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98E52E-56F9-254E-BC3B-2F776DDC2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300" y="4412932"/>
            <a:ext cx="3302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5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Vision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838200" y="2228700"/>
            <a:ext cx="10515600" cy="2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It’s not just about the eye, the mere sensor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Human Vision is done in the brain!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82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838200" y="-158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Calibri"/>
              <a:buNone/>
            </a:pPr>
            <a:r>
              <a:rPr lang="en-US"/>
              <a:t>Artificial Intelligence for Vision</a:t>
            </a:r>
            <a:endParaRPr/>
          </a:p>
        </p:txBody>
      </p:sp>
      <p:pic>
        <p:nvPicPr>
          <p:cNvPr id="166" name="Google Shape;16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41393"/>
          <a:stretch/>
        </p:blipFill>
        <p:spPr>
          <a:xfrm>
            <a:off x="152400" y="1696675"/>
            <a:ext cx="6422100" cy="36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7675374" y="1757947"/>
            <a:ext cx="2376600" cy="489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Pattern Recognition</a:t>
            </a: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8718944" y="3436650"/>
            <a:ext cx="28500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areas and chaos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10511195" y="2124835"/>
            <a:ext cx="8628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objects</a:t>
            </a:r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5200" y="2671124"/>
            <a:ext cx="3089100" cy="489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 a system of programs</a:t>
            </a:r>
            <a:endParaRPr/>
          </a:p>
        </p:txBody>
      </p:sp>
      <p:sp>
        <p:nvSpPr>
          <p:cNvPr id="171" name="Google Shape;171;p21"/>
          <p:cNvSpPr txBox="1"/>
          <p:nvPr/>
        </p:nvSpPr>
        <p:spPr>
          <a:xfrm>
            <a:off x="6989582" y="4141772"/>
            <a:ext cx="21021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Identification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135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6515</TotalTime>
  <Words>1590</Words>
  <Application>Microsoft Macintosh PowerPoint</Application>
  <PresentationFormat>Widescreen</PresentationFormat>
  <Paragraphs>561</Paragraphs>
  <Slides>78</Slides>
  <Notes>15</Notes>
  <HiddenSlides>3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Mangal</vt:lpstr>
      <vt:lpstr>Wingdings</vt:lpstr>
      <vt:lpstr>Office Theme</vt:lpstr>
      <vt:lpstr>Artificial Intelligence</vt:lpstr>
      <vt:lpstr>Human Intelligence</vt:lpstr>
      <vt:lpstr>Human Intelligence</vt:lpstr>
      <vt:lpstr>Artificial Intelligence</vt:lpstr>
      <vt:lpstr>General Intelligence</vt:lpstr>
      <vt:lpstr>PowerPoint Presentation</vt:lpstr>
      <vt:lpstr>PowerPoint Presentation</vt:lpstr>
      <vt:lpstr>Vision</vt:lpstr>
      <vt:lpstr>Artificial Intelligence for Vision</vt:lpstr>
      <vt:lpstr>Artificial Intelligence for Vision</vt:lpstr>
      <vt:lpstr>How do we learn to see ?</vt:lpstr>
      <vt:lpstr>Camera images are 2D</vt:lpstr>
      <vt:lpstr>3D Modeling from 2D Images</vt:lpstr>
      <vt:lpstr>3D Modeling from 2D Images</vt:lpstr>
      <vt:lpstr>Applications of 3D vision</vt:lpstr>
      <vt:lpstr>How?</vt:lpstr>
      <vt:lpstr>Linear Algebra</vt:lpstr>
      <vt:lpstr>History</vt:lpstr>
      <vt:lpstr>The Matrix</vt:lpstr>
      <vt:lpstr>Matrix in Linear Equations</vt:lpstr>
      <vt:lpstr>Matrix</vt:lpstr>
      <vt:lpstr>Matrix in Mathematics</vt:lpstr>
      <vt:lpstr>Vectors - notations</vt:lpstr>
      <vt:lpstr>2D and 3D vectors</vt:lpstr>
      <vt:lpstr>Combining vectors: Linear combination</vt:lpstr>
      <vt:lpstr>Linear combinations</vt:lpstr>
      <vt:lpstr>Linear Combinations fill spaces</vt:lpstr>
      <vt:lpstr>Linear Combinations fill spaces</vt:lpstr>
      <vt:lpstr>Linear Combinations Examples</vt:lpstr>
      <vt:lpstr>Linear Combinations Examples</vt:lpstr>
      <vt:lpstr>Linear Combinations Examples</vt:lpstr>
      <vt:lpstr>Vectors and Linear Dependence</vt:lpstr>
      <vt:lpstr>Vectors and Linear Dependence</vt:lpstr>
      <vt:lpstr>Vector Spaces</vt:lpstr>
      <vt:lpstr>Properties of Vector Space</vt:lpstr>
      <vt:lpstr>More of vectors</vt:lpstr>
      <vt:lpstr>Vector Operations</vt:lpstr>
      <vt:lpstr>Vector Operations</vt:lpstr>
      <vt:lpstr>Orthogonality</vt:lpstr>
      <vt:lpstr>Orthogonality</vt:lpstr>
      <vt:lpstr>Vectors and Sets</vt:lpstr>
      <vt:lpstr>Matrix as Transformations</vt:lpstr>
      <vt:lpstr>Function how?</vt:lpstr>
      <vt:lpstr>Matrix Multiplication</vt:lpstr>
      <vt:lpstr>Matrix Multiplication</vt:lpstr>
      <vt:lpstr>Matrix Product as Linear Combination</vt:lpstr>
      <vt:lpstr>Matrix Product as Linear Combination</vt:lpstr>
      <vt:lpstr>Solving Equations</vt:lpstr>
      <vt:lpstr>Solving Equations</vt:lpstr>
      <vt:lpstr>Solving Equations: Inverse problem</vt:lpstr>
      <vt:lpstr>Recall: Vector Spaces</vt:lpstr>
      <vt:lpstr>Matrix Spaces</vt:lpstr>
      <vt:lpstr>Matrix Spaces</vt:lpstr>
      <vt:lpstr>Matrix Spaces</vt:lpstr>
      <vt:lpstr>Matrix Spaces</vt:lpstr>
      <vt:lpstr>Matrix Spaces</vt:lpstr>
      <vt:lpstr>Matrix Spaces</vt:lpstr>
      <vt:lpstr>Matrix Spaces</vt:lpstr>
      <vt:lpstr>Basis and Orthogonality</vt:lpstr>
      <vt:lpstr>Basis and Orthogonality</vt:lpstr>
      <vt:lpstr>Basis and Orthogonality</vt:lpstr>
      <vt:lpstr>The Pseudo-Inverse</vt:lpstr>
      <vt:lpstr>The Pseudo-Inverse</vt:lpstr>
      <vt:lpstr>Summary: Equations</vt:lpstr>
      <vt:lpstr>Square Matrix Properties</vt:lpstr>
      <vt:lpstr>Eigen vectors</vt:lpstr>
      <vt:lpstr>Eigen vectors</vt:lpstr>
      <vt:lpstr>Eigen Vectors</vt:lpstr>
      <vt:lpstr>Eigen Values</vt:lpstr>
      <vt:lpstr>Matrix Decompositions</vt:lpstr>
      <vt:lpstr>Square Matrix Properties</vt:lpstr>
      <vt:lpstr>Symmetric Matrices</vt:lpstr>
      <vt:lpstr>Skew symmetric Matrices</vt:lpstr>
      <vt:lpstr>Vector Cross-Product</vt:lpstr>
      <vt:lpstr>Solving equations (continued)</vt:lpstr>
      <vt:lpstr>Singular Value Decomposition (SVD)</vt:lpstr>
      <vt:lpstr>Singular Value Decomposition (SVD)</vt:lpstr>
      <vt:lpstr>Finding the Kernel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and 3D Vision</dc:title>
  <dc:creator>Ajad Chhatkuli</dc:creator>
  <cp:lastModifiedBy>Ajad Chhatkuli</cp:lastModifiedBy>
  <cp:revision>221</cp:revision>
  <cp:lastPrinted>2018-12-17T22:44:01Z</cp:lastPrinted>
  <dcterms:created xsi:type="dcterms:W3CDTF">2018-12-13T15:52:51Z</dcterms:created>
  <dcterms:modified xsi:type="dcterms:W3CDTF">2018-12-20T07:25:16Z</dcterms:modified>
</cp:coreProperties>
</file>